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61" r:id="rId5"/>
    <p:sldId id="259" r:id="rId6"/>
    <p:sldId id="262" r:id="rId7"/>
    <p:sldId id="263" r:id="rId8"/>
    <p:sldId id="264" r:id="rId9"/>
    <p:sldId id="265" r:id="rId10"/>
    <p:sldId id="269" r:id="rId11"/>
    <p:sldId id="266" r:id="rId12"/>
    <p:sldId id="271" r:id="rId13"/>
    <p:sldId id="272" r:id="rId14"/>
    <p:sldId id="273" r:id="rId15"/>
    <p:sldId id="267" r:id="rId16"/>
    <p:sldId id="274" r:id="rId17"/>
    <p:sldId id="268" r:id="rId18"/>
    <p:sldId id="258"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0" d="100"/>
          <a:sy n="80" d="100"/>
        </p:scale>
        <p:origin x="62" y="1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dirty="0"/>
              <a:t>Click to edit Master title style</a:t>
            </a:r>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DB787E44-DA32-4BB7-A8CD-D6EF99A398FA}" type="datetimeFigureOut">
              <a:rPr lang="en-US" smtClean="0"/>
              <a:t>4/11/2019</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3901608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787E44-DA32-4BB7-A8CD-D6EF99A398FA}" type="datetimeFigureOut">
              <a:rPr lang="en-US" smtClean="0"/>
              <a:t>4/11/2019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3939362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B787E44-DA32-4BB7-A8CD-D6EF99A398FA}"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38342603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B787E44-DA32-4BB7-A8CD-D6EF99A398FA}"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10656575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787E44-DA32-4BB7-A8CD-D6EF99A398FA}"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21621225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B787E44-DA32-4BB7-A8CD-D6EF99A398FA}" type="datetimeFigureOut">
              <a:rPr lang="en-US" smtClean="0"/>
              <a:t>4/11/2019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15375107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B787E44-DA32-4BB7-A8CD-D6EF99A398FA}" type="datetimeFigureOut">
              <a:rPr lang="en-US" smtClean="0"/>
              <a:t>4/11/2019</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42716745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DB787E44-DA32-4BB7-A8CD-D6EF99A398FA}"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40067266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DB787E44-DA32-4BB7-A8CD-D6EF99A398FA}"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1174790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787E44-DA32-4BB7-A8CD-D6EF99A398FA}"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40924315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787E44-DA32-4BB7-A8CD-D6EF99A398FA}" type="datetimeFigureOut">
              <a:rPr lang="en-US" smtClean="0"/>
              <a:t>4/11/2019</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3321670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787E44-DA32-4BB7-A8CD-D6EF99A398FA}" type="datetimeFigureOut">
              <a:rPr lang="en-US" smtClean="0"/>
              <a:t>4/11/2019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27136282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B787E44-DA32-4BB7-A8CD-D6EF99A398FA}" type="datetimeFigureOut">
              <a:rPr lang="en-US" smtClean="0"/>
              <a:t>4/11/2019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6681910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B787E44-DA32-4BB7-A8CD-D6EF99A398FA}" type="datetimeFigureOut">
              <a:rPr lang="en-US" smtClean="0"/>
              <a:t>4/11/2019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20055358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787E44-DA32-4BB7-A8CD-D6EF99A398FA}" type="datetimeFigureOut">
              <a:rPr lang="en-US" smtClean="0"/>
              <a:t>4/11/2019</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4130909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787E44-DA32-4BB7-A8CD-D6EF99A398FA}" type="datetimeFigureOut">
              <a:rPr lang="en-US" smtClean="0"/>
              <a:t>4/11/2019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2846944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787E44-DA32-4BB7-A8CD-D6EF99A398FA}" type="datetimeFigureOut">
              <a:rPr lang="en-US" smtClean="0"/>
              <a:t>4/11/2019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06DDB66-58D4-4634-BBC2-94B2550DDAE4}" type="slidenum">
              <a:rPr lang="en-US" smtClean="0"/>
              <a:t>‹#›</a:t>
            </a:fld>
            <a:endParaRPr lang="en-US"/>
          </a:p>
        </p:txBody>
      </p:sp>
    </p:spTree>
    <p:extLst>
      <p:ext uri="{BB962C8B-B14F-4D97-AF65-F5344CB8AC3E}">
        <p14:creationId xmlns:p14="http://schemas.microsoft.com/office/powerpoint/2010/main" val="12131253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DB787E44-DA32-4BB7-A8CD-D6EF99A398FA}" type="datetimeFigureOut">
              <a:rPr lang="en-US" smtClean="0"/>
              <a:t>4/11/2019</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A06DDB66-58D4-4634-BBC2-94B2550DDAE4}" type="slidenum">
              <a:rPr lang="en-US" smtClean="0"/>
              <a:t>‹#›</a:t>
            </a:fld>
            <a:endParaRPr lang="en-US"/>
          </a:p>
        </p:txBody>
      </p:sp>
    </p:spTree>
    <p:extLst>
      <p:ext uri="{BB962C8B-B14F-4D97-AF65-F5344CB8AC3E}">
        <p14:creationId xmlns:p14="http://schemas.microsoft.com/office/powerpoint/2010/main" val="39380321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books.google.co.uk/books?id=cnfJtYM9JWcC&amp;pg=PR14&amp;lpg=PR14&amp;dq=universal+women+amy+heckerling&amp;source=bl&amp;ots=AdyQzqVzYU&amp;sig=jEKfokf9bDqkz34M-6u6xwZDFAw&amp;hl=en&amp;sa=X&amp;ved=0ahUKEwjYiPL-uK7LAhXERhQKHV_vCP4Q6AEITDAL#v=onepage&amp;q=universal%20women%20amy%20heckerling&amp;f=false" TargetMode="External"/><Relationship Id="rId4" Type="http://schemas.openxmlformats.org/officeDocument/2006/relationships/image" Target="../media/image28.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11.png"/><Relationship Id="rId7"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4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jp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21.png"/><Relationship Id="rId12"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12.png"/><Relationship Id="rId11" Type="http://schemas.openxmlformats.org/officeDocument/2006/relationships/image" Target="../media/image10.png"/><Relationship Id="rId5" Type="http://schemas.openxmlformats.org/officeDocument/2006/relationships/image" Target="../media/image20.png"/><Relationship Id="rId10" Type="http://schemas.openxmlformats.org/officeDocument/2006/relationships/image" Target="../media/image22.png"/><Relationship Id="rId4" Type="http://schemas.openxmlformats.org/officeDocument/2006/relationships/image" Target="../media/image14.png"/><Relationship Id="rId9" Type="http://schemas.openxmlformats.org/officeDocument/2006/relationships/image" Target="../media/image13.png"/><Relationship Id="rId14"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peech Bubble: Oval 12">
            <a:extLst>
              <a:ext uri="{FF2B5EF4-FFF2-40B4-BE49-F238E27FC236}">
                <a16:creationId xmlns:a16="http://schemas.microsoft.com/office/drawing/2014/main" id="{93CC6854-A6E4-4A77-B0F9-D9373F563782}"/>
              </a:ext>
            </a:extLst>
          </p:cNvPr>
          <p:cNvSpPr/>
          <p:nvPr/>
        </p:nvSpPr>
        <p:spPr>
          <a:xfrm>
            <a:off x="7713142" y="4339962"/>
            <a:ext cx="1716018" cy="1305017"/>
          </a:xfrm>
          <a:prstGeom prst="wedgeEllipseCallout">
            <a:avLst>
              <a:gd name="adj1" fmla="val 44352"/>
              <a:gd name="adj2" fmla="val -5110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C6D78A10-41ED-403D-BFC9-EBE9657B27EB}"/>
              </a:ext>
            </a:extLst>
          </p:cNvPr>
          <p:cNvSpPr>
            <a:spLocks noGrp="1"/>
          </p:cNvSpPr>
          <p:nvPr>
            <p:ph type="subTitle" idx="1"/>
          </p:nvPr>
        </p:nvSpPr>
        <p:spPr>
          <a:xfrm>
            <a:off x="471054" y="5985164"/>
            <a:ext cx="11222181" cy="420101"/>
          </a:xfrm>
        </p:spPr>
        <p:txBody>
          <a:bodyPr>
            <a:normAutofit/>
          </a:bodyPr>
          <a:lstStyle/>
          <a:p>
            <a:pPr algn="ctr"/>
            <a:r>
              <a:rPr lang="en-US" dirty="0"/>
              <a:t>------------------------------------~A group light purple production~------------------------------</a:t>
            </a:r>
          </a:p>
        </p:txBody>
      </p:sp>
      <p:sp>
        <p:nvSpPr>
          <p:cNvPr id="4" name="Rectangle 3">
            <a:extLst>
              <a:ext uri="{FF2B5EF4-FFF2-40B4-BE49-F238E27FC236}">
                <a16:creationId xmlns:a16="http://schemas.microsoft.com/office/drawing/2014/main" id="{342D2174-FA73-4608-A7E5-8A32C60096D0}"/>
              </a:ext>
            </a:extLst>
          </p:cNvPr>
          <p:cNvSpPr/>
          <p:nvPr/>
        </p:nvSpPr>
        <p:spPr>
          <a:xfrm>
            <a:off x="636113" y="452735"/>
            <a:ext cx="4931671" cy="923330"/>
          </a:xfrm>
          <a:prstGeom prst="rect">
            <a:avLst/>
          </a:prstGeom>
          <a:noFill/>
        </p:spPr>
        <p:txBody>
          <a:bodyPr wrap="none" lIns="91440" tIns="45720" rIns="91440" bIns="45720">
            <a:spAutoFit/>
          </a:bodyPr>
          <a:lstStyle/>
          <a:p>
            <a:pPr algn="ctr"/>
            <a:r>
              <a:rPr lang="en-US" sz="5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Now Presenting:</a:t>
            </a:r>
          </a:p>
        </p:txBody>
      </p:sp>
      <p:sp>
        <p:nvSpPr>
          <p:cNvPr id="12" name="Speech Bubble: Oval 11">
            <a:extLst>
              <a:ext uri="{FF2B5EF4-FFF2-40B4-BE49-F238E27FC236}">
                <a16:creationId xmlns:a16="http://schemas.microsoft.com/office/drawing/2014/main" id="{7B5F09B3-C7D0-48CB-B15F-5E2232B357EC}"/>
              </a:ext>
            </a:extLst>
          </p:cNvPr>
          <p:cNvSpPr/>
          <p:nvPr/>
        </p:nvSpPr>
        <p:spPr>
          <a:xfrm>
            <a:off x="2207215" y="1264700"/>
            <a:ext cx="1716018" cy="1305017"/>
          </a:xfrm>
          <a:prstGeom prst="wedgeEllipseCallout">
            <a:avLst>
              <a:gd name="adj1" fmla="val -56012"/>
              <a:gd name="adj2" fmla="val 1896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9F77C8E-E11F-489D-9085-B7C29DEBF0CB}"/>
              </a:ext>
            </a:extLst>
          </p:cNvPr>
          <p:cNvSpPr/>
          <p:nvPr/>
        </p:nvSpPr>
        <p:spPr>
          <a:xfrm>
            <a:off x="3036231" y="1673957"/>
            <a:ext cx="1028358" cy="923330"/>
          </a:xfrm>
          <a:prstGeom prst="rect">
            <a:avLst/>
          </a:prstGeom>
          <a:noFill/>
        </p:spPr>
        <p:txBody>
          <a:bodyPr wrap="none" lIns="91440" tIns="45720" rIns="91440" bIns="45720">
            <a:spAutoFit/>
          </a:bodyPr>
          <a:lstStyle/>
          <a:p>
            <a:pPr algn="ctr"/>
            <a:r>
              <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rush Script MT" panose="03060802040406070304" pitchFamily="66" charset="0"/>
              </a:rPr>
              <a:t>The</a:t>
            </a:r>
          </a:p>
        </p:txBody>
      </p:sp>
      <p:sp>
        <p:nvSpPr>
          <p:cNvPr id="6" name="Rectangle 5">
            <a:extLst>
              <a:ext uri="{FF2B5EF4-FFF2-40B4-BE49-F238E27FC236}">
                <a16:creationId xmlns:a16="http://schemas.microsoft.com/office/drawing/2014/main" id="{CB23095A-9466-4909-B29F-F78433B3EBF6}"/>
              </a:ext>
            </a:extLst>
          </p:cNvPr>
          <p:cNvSpPr/>
          <p:nvPr/>
        </p:nvSpPr>
        <p:spPr>
          <a:xfrm rot="20821561">
            <a:off x="3017178" y="1623116"/>
            <a:ext cx="5878425" cy="2400657"/>
          </a:xfrm>
          <a:prstGeom prst="rect">
            <a:avLst/>
          </a:prstGeom>
          <a:noFill/>
        </p:spPr>
        <p:txBody>
          <a:bodyPr wrap="square" lIns="91440" tIns="45720" rIns="91440" bIns="45720">
            <a:spAutoFit/>
          </a:bodyPr>
          <a:lstStyle/>
          <a:p>
            <a:pPr algn="ctr"/>
            <a:r>
              <a:rPr lang="en-US" sz="150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rush Script MT" panose="03060802040406070304" pitchFamily="66" charset="0"/>
              </a:rPr>
              <a:t>Bechdel</a:t>
            </a:r>
            <a:endParaRPr lang="en-US" sz="150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rush Script MT" panose="03060802040406070304" pitchFamily="66" charset="0"/>
            </a:endParaRPr>
          </a:p>
        </p:txBody>
      </p:sp>
      <p:sp>
        <p:nvSpPr>
          <p:cNvPr id="7" name="Rectangle 6">
            <a:extLst>
              <a:ext uri="{FF2B5EF4-FFF2-40B4-BE49-F238E27FC236}">
                <a16:creationId xmlns:a16="http://schemas.microsoft.com/office/drawing/2014/main" id="{A25CDBEC-4FD4-447A-AF46-D2625ADB7358}"/>
              </a:ext>
            </a:extLst>
          </p:cNvPr>
          <p:cNvSpPr/>
          <p:nvPr/>
        </p:nvSpPr>
        <p:spPr>
          <a:xfrm>
            <a:off x="5166327" y="3245046"/>
            <a:ext cx="2885919" cy="2400657"/>
          </a:xfrm>
          <a:prstGeom prst="rect">
            <a:avLst/>
          </a:prstGeom>
          <a:noFill/>
        </p:spPr>
        <p:txBody>
          <a:bodyPr wrap="none" lIns="91440" tIns="45720" rIns="91440" bIns="45720">
            <a:spAutoFit/>
          </a:bodyPr>
          <a:lstStyle/>
          <a:p>
            <a:pPr algn="ctr"/>
            <a:r>
              <a:rPr lang="en-US" sz="150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Brush Script MT" panose="03060802040406070304" pitchFamily="66" charset="0"/>
              </a:rPr>
              <a:t>Test</a:t>
            </a:r>
          </a:p>
        </p:txBody>
      </p:sp>
      <p:pic>
        <p:nvPicPr>
          <p:cNvPr id="10" name="Picture 9">
            <a:extLst>
              <a:ext uri="{FF2B5EF4-FFF2-40B4-BE49-F238E27FC236}">
                <a16:creationId xmlns:a16="http://schemas.microsoft.com/office/drawing/2014/main" id="{26B73712-2842-4B11-9CC2-4F48324EF1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291" y="1594742"/>
            <a:ext cx="2092848" cy="4171745"/>
          </a:xfrm>
          <a:prstGeom prst="rect">
            <a:avLst/>
          </a:prstGeom>
        </p:spPr>
      </p:pic>
      <p:pic>
        <p:nvPicPr>
          <p:cNvPr id="11" name="Picture 10">
            <a:extLst>
              <a:ext uri="{FF2B5EF4-FFF2-40B4-BE49-F238E27FC236}">
                <a16:creationId xmlns:a16="http://schemas.microsoft.com/office/drawing/2014/main" id="{A980A576-3443-4A3A-8E16-72A0224E25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8564" y="1594741"/>
            <a:ext cx="2092848" cy="4171745"/>
          </a:xfrm>
          <a:prstGeom prst="rect">
            <a:avLst/>
          </a:prstGeom>
        </p:spPr>
      </p:pic>
    </p:spTree>
    <p:extLst>
      <p:ext uri="{BB962C8B-B14F-4D97-AF65-F5344CB8AC3E}">
        <p14:creationId xmlns:p14="http://schemas.microsoft.com/office/powerpoint/2010/main" val="40034757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7BF7259-CCBA-4158-95E4-890DCC4ED7D8}"/>
              </a:ext>
            </a:extLst>
          </p:cNvPr>
          <p:cNvGrpSpPr/>
          <p:nvPr/>
        </p:nvGrpSpPr>
        <p:grpSpPr>
          <a:xfrm>
            <a:off x="10162750" y="2247340"/>
            <a:ext cx="1748592" cy="4128619"/>
            <a:chOff x="2353166" y="2486187"/>
            <a:chExt cx="1748592" cy="4128619"/>
          </a:xfrm>
        </p:grpSpPr>
        <p:pic>
          <p:nvPicPr>
            <p:cNvPr id="13" name="Picture 12">
              <a:extLst>
                <a:ext uri="{FF2B5EF4-FFF2-40B4-BE49-F238E27FC236}">
                  <a16:creationId xmlns:a16="http://schemas.microsoft.com/office/drawing/2014/main" id="{ABA455DD-0C75-4581-95B0-D33A6F5869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3166" y="2486187"/>
              <a:ext cx="1748592" cy="4128619"/>
            </a:xfrm>
            <a:prstGeom prst="rect">
              <a:avLst/>
            </a:prstGeom>
          </p:spPr>
        </p:pic>
        <p:pic>
          <p:nvPicPr>
            <p:cNvPr id="14" name="Picture 13">
              <a:extLst>
                <a:ext uri="{FF2B5EF4-FFF2-40B4-BE49-F238E27FC236}">
                  <a16:creationId xmlns:a16="http://schemas.microsoft.com/office/drawing/2014/main" id="{F4B42914-99B8-46E6-B157-B13C8853C28E}"/>
                </a:ext>
              </a:extLst>
            </p:cNvPr>
            <p:cNvPicPr>
              <a:picLocks noChangeAspect="1"/>
            </p:cNvPicPr>
            <p:nvPr/>
          </p:nvPicPr>
          <p:blipFill>
            <a:blip r:embed="rId3"/>
            <a:stretch>
              <a:fillRect/>
            </a:stretch>
          </p:blipFill>
          <p:spPr>
            <a:xfrm>
              <a:off x="2994099" y="2610171"/>
              <a:ext cx="466725" cy="457200"/>
            </a:xfrm>
            <a:prstGeom prst="rect">
              <a:avLst/>
            </a:prstGeom>
            <a:effectLst>
              <a:softEdge rad="76200"/>
            </a:effectLst>
          </p:spPr>
        </p:pic>
      </p:grpSp>
      <p:sp>
        <p:nvSpPr>
          <p:cNvPr id="2" name="Title 1">
            <a:extLst>
              <a:ext uri="{FF2B5EF4-FFF2-40B4-BE49-F238E27FC236}">
                <a16:creationId xmlns:a16="http://schemas.microsoft.com/office/drawing/2014/main" id="{131293EC-1AEC-463E-A82B-1EA92F19E8C2}"/>
              </a:ext>
            </a:extLst>
          </p:cNvPr>
          <p:cNvSpPr>
            <a:spLocks noGrp="1"/>
          </p:cNvSpPr>
          <p:nvPr>
            <p:ph type="title"/>
          </p:nvPr>
        </p:nvSpPr>
        <p:spPr>
          <a:xfrm>
            <a:off x="679466" y="681521"/>
            <a:ext cx="8761413" cy="706964"/>
          </a:xfrm>
        </p:spPr>
        <p:txBody>
          <a:bodyPr/>
          <a:lstStyle/>
          <a:p>
            <a:r>
              <a:rPr lang="en-US" dirty="0"/>
              <a:t>How do high Bechdel-scored movies do in terms of audience popularity?</a:t>
            </a:r>
          </a:p>
        </p:txBody>
      </p:sp>
      <p:pic>
        <p:nvPicPr>
          <p:cNvPr id="5" name="Picture 4">
            <a:extLst>
              <a:ext uri="{FF2B5EF4-FFF2-40B4-BE49-F238E27FC236}">
                <a16:creationId xmlns:a16="http://schemas.microsoft.com/office/drawing/2014/main" id="{D25BD740-45DE-4F4A-8989-F57F4A10494B}"/>
              </a:ext>
            </a:extLst>
          </p:cNvPr>
          <p:cNvPicPr>
            <a:picLocks noChangeAspect="1"/>
          </p:cNvPicPr>
          <p:nvPr/>
        </p:nvPicPr>
        <p:blipFill>
          <a:blip r:embed="rId4"/>
          <a:stretch>
            <a:fillRect/>
          </a:stretch>
        </p:blipFill>
        <p:spPr>
          <a:xfrm>
            <a:off x="147523" y="1728691"/>
            <a:ext cx="7158152" cy="5129309"/>
          </a:xfrm>
          <a:prstGeom prst="rect">
            <a:avLst/>
          </a:prstGeom>
        </p:spPr>
      </p:pic>
      <p:sp>
        <p:nvSpPr>
          <p:cNvPr id="12" name="Content Placeholder 2">
            <a:extLst>
              <a:ext uri="{FF2B5EF4-FFF2-40B4-BE49-F238E27FC236}">
                <a16:creationId xmlns:a16="http://schemas.microsoft.com/office/drawing/2014/main" id="{FC0C0DEB-ED26-47CF-8D60-BCE759964D30}"/>
              </a:ext>
            </a:extLst>
          </p:cNvPr>
          <p:cNvSpPr>
            <a:spLocks noGrp="1"/>
          </p:cNvSpPr>
          <p:nvPr>
            <p:ph idx="1"/>
          </p:nvPr>
        </p:nvSpPr>
        <p:spPr>
          <a:xfrm>
            <a:off x="7305675" y="2247340"/>
            <a:ext cx="3291670" cy="4252602"/>
          </a:xfrm>
        </p:spPr>
        <p:txBody>
          <a:bodyPr>
            <a:normAutofit fontScale="85000" lnSpcReduction="20000"/>
          </a:bodyPr>
          <a:lstStyle/>
          <a:p>
            <a:pPr>
              <a:lnSpc>
                <a:spcPct val="90000"/>
              </a:lnSpc>
            </a:pPr>
            <a:r>
              <a:rPr lang="en-US" sz="2000" dirty="0">
                <a:solidFill>
                  <a:schemeClr val="accent6">
                    <a:lumMod val="50000"/>
                  </a:schemeClr>
                </a:solidFill>
              </a:rPr>
              <a:t>Our Hypothesis:  Movies that score high on the Bechdel Test will be more popular with audiences because of better character development. </a:t>
            </a:r>
          </a:p>
          <a:p>
            <a:pPr>
              <a:lnSpc>
                <a:spcPct val="90000"/>
              </a:lnSpc>
            </a:pPr>
            <a:r>
              <a:rPr lang="en-US" sz="2000" dirty="0">
                <a:solidFill>
                  <a:schemeClr val="accent6">
                    <a:lumMod val="50000"/>
                  </a:schemeClr>
                </a:solidFill>
              </a:rPr>
              <a:t>Null Hypothesis:  No difference between mean IMDB Rating across Bechdel groups.</a:t>
            </a:r>
          </a:p>
          <a:p>
            <a:pPr lvl="1">
              <a:lnSpc>
                <a:spcPct val="90000"/>
              </a:lnSpc>
            </a:pPr>
            <a:r>
              <a:rPr lang="en-US" sz="1800" dirty="0">
                <a:solidFill>
                  <a:schemeClr val="accent6">
                    <a:lumMod val="50000"/>
                  </a:schemeClr>
                </a:solidFill>
              </a:rPr>
              <a:t>We performed ANOVA F-test and t-test (on Bechdel 0 and 3 movies)</a:t>
            </a:r>
          </a:p>
          <a:p>
            <a:pPr lvl="1">
              <a:lnSpc>
                <a:spcPct val="90000"/>
              </a:lnSpc>
            </a:pPr>
            <a:r>
              <a:rPr lang="en-US" sz="1800" dirty="0">
                <a:solidFill>
                  <a:schemeClr val="accent6">
                    <a:lumMod val="50000"/>
                  </a:schemeClr>
                </a:solidFill>
              </a:rPr>
              <a:t>p-values for both tests &lt; .001, statistically significant differences in means.</a:t>
            </a:r>
          </a:p>
          <a:p>
            <a:pPr lvl="1">
              <a:lnSpc>
                <a:spcPct val="90000"/>
              </a:lnSpc>
            </a:pPr>
            <a:r>
              <a:rPr lang="en-US" sz="1800" dirty="0">
                <a:solidFill>
                  <a:schemeClr val="accent6">
                    <a:lumMod val="50000"/>
                  </a:schemeClr>
                </a:solidFill>
              </a:rPr>
              <a:t>We rejected the null hypothesis and conclude that Bechdel 0 movies (m=6.83) have a higher mean audience rating (more popular) than Bechdel 3 movies (m = 6.56).</a:t>
            </a:r>
            <a:endParaRPr lang="en-US" dirty="0"/>
          </a:p>
          <a:p>
            <a:endParaRPr lang="en-US" dirty="0"/>
          </a:p>
        </p:txBody>
      </p:sp>
    </p:spTree>
    <p:extLst>
      <p:ext uri="{BB962C8B-B14F-4D97-AF65-F5344CB8AC3E}">
        <p14:creationId xmlns:p14="http://schemas.microsoft.com/office/powerpoint/2010/main" val="964854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93EC-1AEC-463E-A82B-1EA92F19E8C2}"/>
              </a:ext>
            </a:extLst>
          </p:cNvPr>
          <p:cNvSpPr>
            <a:spLocks noGrp="1"/>
          </p:cNvSpPr>
          <p:nvPr>
            <p:ph type="title"/>
          </p:nvPr>
        </p:nvSpPr>
        <p:spPr/>
        <p:txBody>
          <a:bodyPr/>
          <a:lstStyle/>
          <a:p>
            <a:r>
              <a:rPr lang="en-US" dirty="0"/>
              <a:t>How have Bechdel ratings changed over time?</a:t>
            </a:r>
          </a:p>
        </p:txBody>
      </p:sp>
      <p:grpSp>
        <p:nvGrpSpPr>
          <p:cNvPr id="5" name="Group 4">
            <a:extLst>
              <a:ext uri="{FF2B5EF4-FFF2-40B4-BE49-F238E27FC236}">
                <a16:creationId xmlns:a16="http://schemas.microsoft.com/office/drawing/2014/main" id="{A153FF7A-D0EB-4C5E-B106-8139CDA8EEAD}"/>
              </a:ext>
            </a:extLst>
          </p:cNvPr>
          <p:cNvGrpSpPr/>
          <p:nvPr/>
        </p:nvGrpSpPr>
        <p:grpSpPr>
          <a:xfrm>
            <a:off x="9980613" y="2298144"/>
            <a:ext cx="2092848" cy="4171745"/>
            <a:chOff x="5416278" y="2457879"/>
            <a:chExt cx="2092848" cy="4171745"/>
          </a:xfrm>
        </p:grpSpPr>
        <p:pic>
          <p:nvPicPr>
            <p:cNvPr id="7" name="Picture 6">
              <a:extLst>
                <a:ext uri="{FF2B5EF4-FFF2-40B4-BE49-F238E27FC236}">
                  <a16:creationId xmlns:a16="http://schemas.microsoft.com/office/drawing/2014/main" id="{CF3D9722-F840-445D-B364-ECE314B6D0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6278" y="2457879"/>
              <a:ext cx="2092848" cy="4171745"/>
            </a:xfrm>
            <a:prstGeom prst="rect">
              <a:avLst/>
            </a:prstGeom>
          </p:spPr>
        </p:pic>
        <p:pic>
          <p:nvPicPr>
            <p:cNvPr id="8" name="Picture 7">
              <a:extLst>
                <a:ext uri="{FF2B5EF4-FFF2-40B4-BE49-F238E27FC236}">
                  <a16:creationId xmlns:a16="http://schemas.microsoft.com/office/drawing/2014/main" id="{B33FF2A2-81D5-4B73-BE60-2A3E4FAE64A6}"/>
                </a:ext>
              </a:extLst>
            </p:cNvPr>
            <p:cNvPicPr>
              <a:picLocks noChangeAspect="1"/>
            </p:cNvPicPr>
            <p:nvPr/>
          </p:nvPicPr>
          <p:blipFill>
            <a:blip r:embed="rId3"/>
            <a:stretch>
              <a:fillRect/>
            </a:stretch>
          </p:blipFill>
          <p:spPr>
            <a:xfrm>
              <a:off x="6162345" y="2498700"/>
              <a:ext cx="600714" cy="563527"/>
            </a:xfrm>
            <a:prstGeom prst="rect">
              <a:avLst/>
            </a:prstGeom>
            <a:effectLst>
              <a:softEdge rad="88900"/>
            </a:effectLst>
          </p:spPr>
        </p:pic>
      </p:grpSp>
      <p:pic>
        <p:nvPicPr>
          <p:cNvPr id="10" name="Picture 9">
            <a:extLst>
              <a:ext uri="{FF2B5EF4-FFF2-40B4-BE49-F238E27FC236}">
                <a16:creationId xmlns:a16="http://schemas.microsoft.com/office/drawing/2014/main" id="{2DA23923-3EB4-45D5-9393-18B266710A75}"/>
              </a:ext>
            </a:extLst>
          </p:cNvPr>
          <p:cNvPicPr>
            <a:picLocks noChangeAspect="1"/>
          </p:cNvPicPr>
          <p:nvPr/>
        </p:nvPicPr>
        <p:blipFill>
          <a:blip r:embed="rId4"/>
          <a:stretch>
            <a:fillRect/>
          </a:stretch>
        </p:blipFill>
        <p:spPr>
          <a:xfrm>
            <a:off x="79066" y="2218329"/>
            <a:ext cx="6091868" cy="4331374"/>
          </a:xfrm>
          <a:prstGeom prst="rect">
            <a:avLst/>
          </a:prstGeom>
        </p:spPr>
      </p:pic>
      <p:sp>
        <p:nvSpPr>
          <p:cNvPr id="11" name="Right Brace 10">
            <a:extLst>
              <a:ext uri="{FF2B5EF4-FFF2-40B4-BE49-F238E27FC236}">
                <a16:creationId xmlns:a16="http://schemas.microsoft.com/office/drawing/2014/main" id="{4319A701-5966-493D-A993-B6053D1E5FF0}"/>
              </a:ext>
            </a:extLst>
          </p:cNvPr>
          <p:cNvSpPr/>
          <p:nvPr/>
        </p:nvSpPr>
        <p:spPr>
          <a:xfrm rot="1892279">
            <a:off x="1944209" y="5033639"/>
            <a:ext cx="790113" cy="941033"/>
          </a:xfrm>
          <a:prstGeom prst="rightBrace">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DD96C28F-CC0F-4E63-A213-FC7212BA7F8A}"/>
              </a:ext>
            </a:extLst>
          </p:cNvPr>
          <p:cNvCxnSpPr>
            <a:cxnSpLocks/>
            <a:endCxn id="3" idx="1"/>
          </p:cNvCxnSpPr>
          <p:nvPr/>
        </p:nvCxnSpPr>
        <p:spPr>
          <a:xfrm flipV="1">
            <a:off x="2705100" y="3882902"/>
            <a:ext cx="3544780" cy="18060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Speech Bubble: Oval 14">
            <a:extLst>
              <a:ext uri="{FF2B5EF4-FFF2-40B4-BE49-F238E27FC236}">
                <a16:creationId xmlns:a16="http://schemas.microsoft.com/office/drawing/2014/main" id="{E054C3F9-010B-4FF8-98D3-E405A6BE141F}"/>
              </a:ext>
            </a:extLst>
          </p:cNvPr>
          <p:cNvSpPr/>
          <p:nvPr/>
        </p:nvSpPr>
        <p:spPr>
          <a:xfrm>
            <a:off x="6249880" y="5256845"/>
            <a:ext cx="5345067" cy="1524955"/>
          </a:xfrm>
          <a:prstGeom prst="wedgeEllipseCallout">
            <a:avLst>
              <a:gd name="adj1" fmla="val 37560"/>
              <a:gd name="adj2" fmla="val -2048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A0A8F634-1B93-49AE-869B-D7B37AC0ED42}"/>
              </a:ext>
            </a:extLst>
          </p:cNvPr>
          <p:cNvSpPr txBox="1"/>
          <p:nvPr/>
        </p:nvSpPr>
        <p:spPr>
          <a:xfrm>
            <a:off x="6652814" y="5504155"/>
            <a:ext cx="4577162" cy="1200329"/>
          </a:xfrm>
          <a:prstGeom prst="rect">
            <a:avLst/>
          </a:prstGeom>
          <a:noFill/>
        </p:spPr>
        <p:txBody>
          <a:bodyPr wrap="square" rtlCol="0">
            <a:spAutoFit/>
          </a:bodyPr>
          <a:lstStyle/>
          <a:p>
            <a:pPr algn="ctr"/>
            <a:r>
              <a:rPr lang="en-US" sz="1200" dirty="0">
                <a:solidFill>
                  <a:schemeClr val="bg1"/>
                </a:solidFill>
              </a:rPr>
              <a:t>“By the coming of sound in 1927, Lois Weber’s advice to young women considering a career as a director was starkly prescient. “Don’t try it,” she said. “You’ll never get away with it.” From that point on, the studio she worked for, Universal, which had hired so many women in the teens, would not credit a single female director until 1982, when Amy Heckerling made Fast T</a:t>
            </a:r>
            <a:r>
              <a:rPr lang="en-US" sz="1200" dirty="0">
                <a:solidFill>
                  <a:schemeClr val="bg1"/>
                </a:solidFill>
                <a:hlinkClick r:id="rId5">
                  <a:extLst>
                    <a:ext uri="{A12FA001-AC4F-418D-AE19-62706E023703}">
                      <ahyp:hlinkClr xmlns:ahyp="http://schemas.microsoft.com/office/drawing/2018/hyperlinkcolor" val="tx"/>
                    </a:ext>
                  </a:extLst>
                </a:hlinkClick>
              </a:rPr>
              <a:t>i</a:t>
            </a:r>
            <a:r>
              <a:rPr lang="en-US" sz="1200" dirty="0">
                <a:solidFill>
                  <a:schemeClr val="bg1"/>
                </a:solidFill>
              </a:rPr>
              <a:t>mes at Ridgemont High. “</a:t>
            </a:r>
          </a:p>
        </p:txBody>
      </p:sp>
      <p:sp>
        <p:nvSpPr>
          <p:cNvPr id="3" name="Content Placeholder 2">
            <a:extLst>
              <a:ext uri="{FF2B5EF4-FFF2-40B4-BE49-F238E27FC236}">
                <a16:creationId xmlns:a16="http://schemas.microsoft.com/office/drawing/2014/main" id="{43474A91-6DC5-4EF3-9D06-68DBDBA0E27C}"/>
              </a:ext>
            </a:extLst>
          </p:cNvPr>
          <p:cNvSpPr>
            <a:spLocks noGrp="1"/>
          </p:cNvSpPr>
          <p:nvPr>
            <p:ph idx="1"/>
          </p:nvPr>
        </p:nvSpPr>
        <p:spPr>
          <a:xfrm>
            <a:off x="6249880" y="2338965"/>
            <a:ext cx="3494195" cy="3087873"/>
          </a:xfrm>
        </p:spPr>
        <p:txBody>
          <a:bodyPr>
            <a:normAutofit fontScale="85000" lnSpcReduction="10000"/>
          </a:bodyPr>
          <a:lstStyle/>
          <a:p>
            <a:pPr>
              <a:lnSpc>
                <a:spcPct val="90000"/>
              </a:lnSpc>
            </a:pPr>
            <a:r>
              <a:rPr lang="en-US" sz="1700" dirty="0">
                <a:solidFill>
                  <a:schemeClr val="accent6">
                    <a:lumMod val="50000"/>
                  </a:schemeClr>
                </a:solidFill>
              </a:rPr>
              <a:t>It appears that the average Bechdel score for movies is increasing over time.</a:t>
            </a:r>
          </a:p>
          <a:p>
            <a:pPr>
              <a:lnSpc>
                <a:spcPct val="90000"/>
              </a:lnSpc>
            </a:pPr>
            <a:r>
              <a:rPr lang="en-US" sz="1700" dirty="0">
                <a:solidFill>
                  <a:schemeClr val="accent6">
                    <a:lumMod val="50000"/>
                  </a:schemeClr>
                </a:solidFill>
              </a:rPr>
              <a:t>The extreme fluctuations in the early years can partially be attributed to the fact that there are fewer observations.</a:t>
            </a:r>
          </a:p>
          <a:p>
            <a:pPr>
              <a:lnSpc>
                <a:spcPct val="90000"/>
              </a:lnSpc>
            </a:pPr>
            <a:r>
              <a:rPr lang="en-US" sz="1700" dirty="0">
                <a:solidFill>
                  <a:schemeClr val="accent6">
                    <a:lumMod val="50000"/>
                  </a:schemeClr>
                </a:solidFill>
              </a:rPr>
              <a:t>Our research indicates that women may have played a more significant role in the film industry during the silent movie era (i.e., pre-1927) than they do even today.  For example, a woman named Mary Pickford 1916 and was instrumental in founding United Artists Studios 1919.  This changed as the film industry became structured around the studio system.  </a:t>
            </a:r>
          </a:p>
        </p:txBody>
      </p:sp>
    </p:spTree>
    <p:extLst>
      <p:ext uri="{BB962C8B-B14F-4D97-AF65-F5344CB8AC3E}">
        <p14:creationId xmlns:p14="http://schemas.microsoft.com/office/powerpoint/2010/main" val="10391895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93EC-1AEC-463E-A82B-1EA92F19E8C2}"/>
              </a:ext>
            </a:extLst>
          </p:cNvPr>
          <p:cNvSpPr>
            <a:spLocks noGrp="1"/>
          </p:cNvSpPr>
          <p:nvPr>
            <p:ph type="title"/>
          </p:nvPr>
        </p:nvSpPr>
        <p:spPr/>
        <p:txBody>
          <a:bodyPr/>
          <a:lstStyle/>
          <a:p>
            <a:r>
              <a:rPr lang="en-US" dirty="0"/>
              <a:t>How have Bechdel ratings changed over time?</a:t>
            </a:r>
          </a:p>
        </p:txBody>
      </p:sp>
      <p:sp>
        <p:nvSpPr>
          <p:cNvPr id="3" name="Content Placeholder 2">
            <a:extLst>
              <a:ext uri="{FF2B5EF4-FFF2-40B4-BE49-F238E27FC236}">
                <a16:creationId xmlns:a16="http://schemas.microsoft.com/office/drawing/2014/main" id="{43474A91-6DC5-4EF3-9D06-68DBDBA0E27C}"/>
              </a:ext>
            </a:extLst>
          </p:cNvPr>
          <p:cNvSpPr>
            <a:spLocks noGrp="1"/>
          </p:cNvSpPr>
          <p:nvPr>
            <p:ph idx="1"/>
          </p:nvPr>
        </p:nvSpPr>
        <p:spPr>
          <a:xfrm>
            <a:off x="283316" y="4754864"/>
            <a:ext cx="5715030" cy="1715025"/>
          </a:xfrm>
        </p:spPr>
        <p:txBody>
          <a:bodyPr>
            <a:normAutofit lnSpcReduction="10000"/>
          </a:bodyPr>
          <a:lstStyle/>
          <a:p>
            <a:r>
              <a:rPr lang="en-US" dirty="0"/>
              <a:t>Null Hypothesis:  There is no difference between the mean of the Bechdel Scores from 1888 to 1956 and the mean of the Bechdel Scores from 1957 to 2019</a:t>
            </a:r>
          </a:p>
          <a:p>
            <a:r>
              <a:rPr lang="en-US" dirty="0"/>
              <a:t>Early Years mean: 1.35</a:t>
            </a:r>
          </a:p>
          <a:p>
            <a:r>
              <a:rPr lang="en-US" dirty="0"/>
              <a:t>Late Years mean: 2.07</a:t>
            </a:r>
          </a:p>
          <a:p>
            <a:endParaRPr lang="en-US" dirty="0"/>
          </a:p>
        </p:txBody>
      </p:sp>
      <p:grpSp>
        <p:nvGrpSpPr>
          <p:cNvPr id="5" name="Group 4">
            <a:extLst>
              <a:ext uri="{FF2B5EF4-FFF2-40B4-BE49-F238E27FC236}">
                <a16:creationId xmlns:a16="http://schemas.microsoft.com/office/drawing/2014/main" id="{A153FF7A-D0EB-4C5E-B106-8139CDA8EEAD}"/>
              </a:ext>
            </a:extLst>
          </p:cNvPr>
          <p:cNvGrpSpPr/>
          <p:nvPr/>
        </p:nvGrpSpPr>
        <p:grpSpPr>
          <a:xfrm>
            <a:off x="9980613" y="2298144"/>
            <a:ext cx="2092848" cy="4171745"/>
            <a:chOff x="5416278" y="2457879"/>
            <a:chExt cx="2092848" cy="4171745"/>
          </a:xfrm>
        </p:grpSpPr>
        <p:pic>
          <p:nvPicPr>
            <p:cNvPr id="7" name="Picture 6">
              <a:extLst>
                <a:ext uri="{FF2B5EF4-FFF2-40B4-BE49-F238E27FC236}">
                  <a16:creationId xmlns:a16="http://schemas.microsoft.com/office/drawing/2014/main" id="{CF3D9722-F840-445D-B364-ECE314B6D0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6278" y="2457879"/>
              <a:ext cx="2092848" cy="4171745"/>
            </a:xfrm>
            <a:prstGeom prst="rect">
              <a:avLst/>
            </a:prstGeom>
          </p:spPr>
        </p:pic>
        <p:pic>
          <p:nvPicPr>
            <p:cNvPr id="8" name="Picture 7">
              <a:extLst>
                <a:ext uri="{FF2B5EF4-FFF2-40B4-BE49-F238E27FC236}">
                  <a16:creationId xmlns:a16="http://schemas.microsoft.com/office/drawing/2014/main" id="{B33FF2A2-81D5-4B73-BE60-2A3E4FAE64A6}"/>
                </a:ext>
              </a:extLst>
            </p:cNvPr>
            <p:cNvPicPr>
              <a:picLocks noChangeAspect="1"/>
            </p:cNvPicPr>
            <p:nvPr/>
          </p:nvPicPr>
          <p:blipFill>
            <a:blip r:embed="rId3"/>
            <a:stretch>
              <a:fillRect/>
            </a:stretch>
          </p:blipFill>
          <p:spPr>
            <a:xfrm>
              <a:off x="6162345" y="2498700"/>
              <a:ext cx="600714" cy="563527"/>
            </a:xfrm>
            <a:prstGeom prst="rect">
              <a:avLst/>
            </a:prstGeom>
            <a:effectLst>
              <a:softEdge rad="88900"/>
            </a:effectLst>
          </p:spPr>
        </p:pic>
      </p:grpSp>
      <p:pic>
        <p:nvPicPr>
          <p:cNvPr id="4" name="Picture 3">
            <a:extLst>
              <a:ext uri="{FF2B5EF4-FFF2-40B4-BE49-F238E27FC236}">
                <a16:creationId xmlns:a16="http://schemas.microsoft.com/office/drawing/2014/main" id="{C39C81F2-5E9D-4C9F-AC20-B06C0DEC2585}"/>
              </a:ext>
            </a:extLst>
          </p:cNvPr>
          <p:cNvPicPr>
            <a:picLocks noChangeAspect="1"/>
          </p:cNvPicPr>
          <p:nvPr/>
        </p:nvPicPr>
        <p:blipFill>
          <a:blip r:embed="rId4"/>
          <a:stretch>
            <a:fillRect/>
          </a:stretch>
        </p:blipFill>
        <p:spPr>
          <a:xfrm>
            <a:off x="380970" y="2338965"/>
            <a:ext cx="5715030" cy="2415899"/>
          </a:xfrm>
          <a:prstGeom prst="rect">
            <a:avLst/>
          </a:prstGeom>
        </p:spPr>
      </p:pic>
      <p:sp>
        <p:nvSpPr>
          <p:cNvPr id="9" name="Content Placeholder 2">
            <a:extLst>
              <a:ext uri="{FF2B5EF4-FFF2-40B4-BE49-F238E27FC236}">
                <a16:creationId xmlns:a16="http://schemas.microsoft.com/office/drawing/2014/main" id="{102A616A-D1B4-4B6A-BD9D-3EE522F0D54C}"/>
              </a:ext>
            </a:extLst>
          </p:cNvPr>
          <p:cNvSpPr txBox="1">
            <a:spLocks/>
          </p:cNvSpPr>
          <p:nvPr/>
        </p:nvSpPr>
        <p:spPr>
          <a:xfrm>
            <a:off x="6358431" y="2571487"/>
            <a:ext cx="3557936" cy="409564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dirty="0"/>
              <a:t>We performed a t-test to test our Null Hypothesis.</a:t>
            </a:r>
          </a:p>
          <a:p>
            <a:r>
              <a:rPr lang="en-US" dirty="0"/>
              <a:t>The resulting p-value was: 0.00000002478 which is statistically significant.</a:t>
            </a:r>
          </a:p>
          <a:p>
            <a:r>
              <a:rPr lang="en-US" dirty="0"/>
              <a:t>We rejected the Null Hypothesis and we can conclude movies in more recent years have a higher Bechdel score on average.</a:t>
            </a:r>
          </a:p>
        </p:txBody>
      </p:sp>
    </p:spTree>
    <p:extLst>
      <p:ext uri="{BB962C8B-B14F-4D97-AF65-F5344CB8AC3E}">
        <p14:creationId xmlns:p14="http://schemas.microsoft.com/office/powerpoint/2010/main" val="41785950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93EC-1AEC-463E-A82B-1EA92F19E8C2}"/>
              </a:ext>
            </a:extLst>
          </p:cNvPr>
          <p:cNvSpPr>
            <a:spLocks noGrp="1"/>
          </p:cNvSpPr>
          <p:nvPr>
            <p:ph type="title"/>
          </p:nvPr>
        </p:nvSpPr>
        <p:spPr/>
        <p:txBody>
          <a:bodyPr/>
          <a:lstStyle/>
          <a:p>
            <a:r>
              <a:rPr lang="en-US" dirty="0"/>
              <a:t>How have Bechdel ratings changed over time by Genre?</a:t>
            </a:r>
          </a:p>
        </p:txBody>
      </p:sp>
      <p:grpSp>
        <p:nvGrpSpPr>
          <p:cNvPr id="5" name="Group 4">
            <a:extLst>
              <a:ext uri="{FF2B5EF4-FFF2-40B4-BE49-F238E27FC236}">
                <a16:creationId xmlns:a16="http://schemas.microsoft.com/office/drawing/2014/main" id="{A153FF7A-D0EB-4C5E-B106-8139CDA8EEAD}"/>
              </a:ext>
            </a:extLst>
          </p:cNvPr>
          <p:cNvGrpSpPr/>
          <p:nvPr/>
        </p:nvGrpSpPr>
        <p:grpSpPr>
          <a:xfrm>
            <a:off x="9980613" y="2298144"/>
            <a:ext cx="2092848" cy="4171745"/>
            <a:chOff x="5416278" y="2457879"/>
            <a:chExt cx="2092848" cy="4171745"/>
          </a:xfrm>
        </p:grpSpPr>
        <p:pic>
          <p:nvPicPr>
            <p:cNvPr id="7" name="Picture 6">
              <a:extLst>
                <a:ext uri="{FF2B5EF4-FFF2-40B4-BE49-F238E27FC236}">
                  <a16:creationId xmlns:a16="http://schemas.microsoft.com/office/drawing/2014/main" id="{CF3D9722-F840-445D-B364-ECE314B6D0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6278" y="2457879"/>
              <a:ext cx="2092848" cy="4171745"/>
            </a:xfrm>
            <a:prstGeom prst="rect">
              <a:avLst/>
            </a:prstGeom>
          </p:spPr>
        </p:pic>
        <p:pic>
          <p:nvPicPr>
            <p:cNvPr id="8" name="Picture 7">
              <a:extLst>
                <a:ext uri="{FF2B5EF4-FFF2-40B4-BE49-F238E27FC236}">
                  <a16:creationId xmlns:a16="http://schemas.microsoft.com/office/drawing/2014/main" id="{B33FF2A2-81D5-4B73-BE60-2A3E4FAE64A6}"/>
                </a:ext>
              </a:extLst>
            </p:cNvPr>
            <p:cNvPicPr>
              <a:picLocks noChangeAspect="1"/>
            </p:cNvPicPr>
            <p:nvPr/>
          </p:nvPicPr>
          <p:blipFill>
            <a:blip r:embed="rId3"/>
            <a:stretch>
              <a:fillRect/>
            </a:stretch>
          </p:blipFill>
          <p:spPr>
            <a:xfrm>
              <a:off x="6162345" y="2498700"/>
              <a:ext cx="600714" cy="563527"/>
            </a:xfrm>
            <a:prstGeom prst="rect">
              <a:avLst/>
            </a:prstGeom>
            <a:effectLst>
              <a:softEdge rad="88900"/>
            </a:effectLst>
          </p:spPr>
        </p:pic>
      </p:grpSp>
      <p:sp>
        <p:nvSpPr>
          <p:cNvPr id="9" name="Content Placeholder 2">
            <a:extLst>
              <a:ext uri="{FF2B5EF4-FFF2-40B4-BE49-F238E27FC236}">
                <a16:creationId xmlns:a16="http://schemas.microsoft.com/office/drawing/2014/main" id="{102A616A-D1B4-4B6A-BD9D-3EE522F0D54C}"/>
              </a:ext>
            </a:extLst>
          </p:cNvPr>
          <p:cNvSpPr txBox="1">
            <a:spLocks/>
          </p:cNvSpPr>
          <p:nvPr/>
        </p:nvSpPr>
        <p:spPr>
          <a:xfrm>
            <a:off x="6743700" y="2338965"/>
            <a:ext cx="3557936" cy="428405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dirty="0"/>
              <a:t>Based on our analysis, certain genres have many more observations and therefore more reliable data than others.</a:t>
            </a:r>
          </a:p>
          <a:p>
            <a:r>
              <a:rPr lang="en-US" dirty="0"/>
              <a:t>We chose a genre from the upper half (Comedy) and a genre from the lower half (Action) with substantial observations for further analysis.</a:t>
            </a:r>
          </a:p>
        </p:txBody>
      </p:sp>
      <p:pic>
        <p:nvPicPr>
          <p:cNvPr id="11" name="Picture 10">
            <a:extLst>
              <a:ext uri="{FF2B5EF4-FFF2-40B4-BE49-F238E27FC236}">
                <a16:creationId xmlns:a16="http://schemas.microsoft.com/office/drawing/2014/main" id="{BEE374C5-762D-4A5D-B273-B16005ED52BB}"/>
              </a:ext>
            </a:extLst>
          </p:cNvPr>
          <p:cNvPicPr>
            <a:picLocks noChangeAspect="1"/>
          </p:cNvPicPr>
          <p:nvPr/>
        </p:nvPicPr>
        <p:blipFill>
          <a:blip r:embed="rId4"/>
          <a:stretch>
            <a:fillRect/>
          </a:stretch>
        </p:blipFill>
        <p:spPr>
          <a:xfrm>
            <a:off x="0" y="2292390"/>
            <a:ext cx="6743700" cy="4565610"/>
          </a:xfrm>
          <a:prstGeom prst="rect">
            <a:avLst/>
          </a:prstGeom>
        </p:spPr>
      </p:pic>
    </p:spTree>
    <p:extLst>
      <p:ext uri="{BB962C8B-B14F-4D97-AF65-F5344CB8AC3E}">
        <p14:creationId xmlns:p14="http://schemas.microsoft.com/office/powerpoint/2010/main" val="622593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93EC-1AEC-463E-A82B-1EA92F19E8C2}"/>
              </a:ext>
            </a:extLst>
          </p:cNvPr>
          <p:cNvSpPr>
            <a:spLocks noGrp="1"/>
          </p:cNvSpPr>
          <p:nvPr>
            <p:ph type="title"/>
          </p:nvPr>
        </p:nvSpPr>
        <p:spPr/>
        <p:txBody>
          <a:bodyPr/>
          <a:lstStyle/>
          <a:p>
            <a:r>
              <a:rPr lang="en-US" dirty="0"/>
              <a:t>How have Bechdel ratings changed over time by Genre?</a:t>
            </a:r>
          </a:p>
        </p:txBody>
      </p:sp>
      <p:grpSp>
        <p:nvGrpSpPr>
          <p:cNvPr id="5" name="Group 4">
            <a:extLst>
              <a:ext uri="{FF2B5EF4-FFF2-40B4-BE49-F238E27FC236}">
                <a16:creationId xmlns:a16="http://schemas.microsoft.com/office/drawing/2014/main" id="{A153FF7A-D0EB-4C5E-B106-8139CDA8EEAD}"/>
              </a:ext>
            </a:extLst>
          </p:cNvPr>
          <p:cNvGrpSpPr/>
          <p:nvPr/>
        </p:nvGrpSpPr>
        <p:grpSpPr>
          <a:xfrm>
            <a:off x="9980613" y="2298144"/>
            <a:ext cx="2092848" cy="4171745"/>
            <a:chOff x="5416278" y="2457879"/>
            <a:chExt cx="2092848" cy="4171745"/>
          </a:xfrm>
        </p:grpSpPr>
        <p:pic>
          <p:nvPicPr>
            <p:cNvPr id="7" name="Picture 6">
              <a:extLst>
                <a:ext uri="{FF2B5EF4-FFF2-40B4-BE49-F238E27FC236}">
                  <a16:creationId xmlns:a16="http://schemas.microsoft.com/office/drawing/2014/main" id="{CF3D9722-F840-445D-B364-ECE314B6D0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6278" y="2457879"/>
              <a:ext cx="2092848" cy="4171745"/>
            </a:xfrm>
            <a:prstGeom prst="rect">
              <a:avLst/>
            </a:prstGeom>
          </p:spPr>
        </p:pic>
        <p:pic>
          <p:nvPicPr>
            <p:cNvPr id="8" name="Picture 7">
              <a:extLst>
                <a:ext uri="{FF2B5EF4-FFF2-40B4-BE49-F238E27FC236}">
                  <a16:creationId xmlns:a16="http://schemas.microsoft.com/office/drawing/2014/main" id="{B33FF2A2-81D5-4B73-BE60-2A3E4FAE64A6}"/>
                </a:ext>
              </a:extLst>
            </p:cNvPr>
            <p:cNvPicPr>
              <a:picLocks noChangeAspect="1"/>
            </p:cNvPicPr>
            <p:nvPr/>
          </p:nvPicPr>
          <p:blipFill>
            <a:blip r:embed="rId3"/>
            <a:stretch>
              <a:fillRect/>
            </a:stretch>
          </p:blipFill>
          <p:spPr>
            <a:xfrm>
              <a:off x="6162345" y="2498700"/>
              <a:ext cx="600714" cy="563527"/>
            </a:xfrm>
            <a:prstGeom prst="rect">
              <a:avLst/>
            </a:prstGeom>
            <a:effectLst>
              <a:softEdge rad="88900"/>
            </a:effectLst>
          </p:spPr>
        </p:pic>
      </p:grpSp>
      <p:sp>
        <p:nvSpPr>
          <p:cNvPr id="9" name="Content Placeholder 2">
            <a:extLst>
              <a:ext uri="{FF2B5EF4-FFF2-40B4-BE49-F238E27FC236}">
                <a16:creationId xmlns:a16="http://schemas.microsoft.com/office/drawing/2014/main" id="{102A616A-D1B4-4B6A-BD9D-3EE522F0D54C}"/>
              </a:ext>
            </a:extLst>
          </p:cNvPr>
          <p:cNvSpPr txBox="1">
            <a:spLocks/>
          </p:cNvSpPr>
          <p:nvPr/>
        </p:nvSpPr>
        <p:spPr>
          <a:xfrm>
            <a:off x="6161782" y="2338965"/>
            <a:ext cx="4139854" cy="4284051"/>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dirty="0"/>
              <a:t>Null Hypothesis:  There is no difference between the mean of the Bechdel Scores for Comedy and Action</a:t>
            </a:r>
          </a:p>
          <a:p>
            <a:pPr lvl="1"/>
            <a:r>
              <a:rPr lang="en-US" dirty="0"/>
              <a:t> Action Mean: 1.50</a:t>
            </a:r>
          </a:p>
          <a:p>
            <a:pPr lvl="1"/>
            <a:r>
              <a:rPr lang="en-US" dirty="0"/>
              <a:t>Comedy Mean: 2.05</a:t>
            </a:r>
          </a:p>
          <a:p>
            <a:r>
              <a:rPr lang="en-US" dirty="0"/>
              <a:t>We performed a t-test to test our Null Hypothesis.</a:t>
            </a:r>
          </a:p>
          <a:p>
            <a:r>
              <a:rPr lang="en-US" dirty="0"/>
              <a:t>The resulting p-value was: 0.0000003693 which is statistically significant.</a:t>
            </a:r>
          </a:p>
          <a:p>
            <a:r>
              <a:rPr lang="en-US" dirty="0"/>
              <a:t>We rejected the Null Hypothesis and we can conclude that Comedies have a higher Bechdel than Action on average.</a:t>
            </a:r>
          </a:p>
        </p:txBody>
      </p:sp>
      <p:pic>
        <p:nvPicPr>
          <p:cNvPr id="4" name="Picture 3">
            <a:extLst>
              <a:ext uri="{FF2B5EF4-FFF2-40B4-BE49-F238E27FC236}">
                <a16:creationId xmlns:a16="http://schemas.microsoft.com/office/drawing/2014/main" id="{1C304BC7-B635-4EBA-A920-ED8C8C49B14F}"/>
              </a:ext>
            </a:extLst>
          </p:cNvPr>
          <p:cNvPicPr>
            <a:picLocks noChangeAspect="1"/>
          </p:cNvPicPr>
          <p:nvPr/>
        </p:nvPicPr>
        <p:blipFill>
          <a:blip r:embed="rId4"/>
          <a:stretch>
            <a:fillRect/>
          </a:stretch>
        </p:blipFill>
        <p:spPr>
          <a:xfrm>
            <a:off x="397078" y="4414030"/>
            <a:ext cx="5698922" cy="2208986"/>
          </a:xfrm>
          <a:prstGeom prst="rect">
            <a:avLst/>
          </a:prstGeom>
        </p:spPr>
      </p:pic>
      <p:pic>
        <p:nvPicPr>
          <p:cNvPr id="6" name="Picture 5">
            <a:extLst>
              <a:ext uri="{FF2B5EF4-FFF2-40B4-BE49-F238E27FC236}">
                <a16:creationId xmlns:a16="http://schemas.microsoft.com/office/drawing/2014/main" id="{2A610ADD-D4A6-45B7-B22C-509DBB45C1F4}"/>
              </a:ext>
            </a:extLst>
          </p:cNvPr>
          <p:cNvPicPr>
            <a:picLocks noChangeAspect="1"/>
          </p:cNvPicPr>
          <p:nvPr/>
        </p:nvPicPr>
        <p:blipFill>
          <a:blip r:embed="rId5"/>
          <a:stretch>
            <a:fillRect/>
          </a:stretch>
        </p:blipFill>
        <p:spPr>
          <a:xfrm>
            <a:off x="462857" y="1902879"/>
            <a:ext cx="5567363" cy="2288662"/>
          </a:xfrm>
          <a:prstGeom prst="rect">
            <a:avLst/>
          </a:prstGeom>
        </p:spPr>
      </p:pic>
    </p:spTree>
    <p:extLst>
      <p:ext uri="{BB962C8B-B14F-4D97-AF65-F5344CB8AC3E}">
        <p14:creationId xmlns:p14="http://schemas.microsoft.com/office/powerpoint/2010/main" val="38800730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93EC-1AEC-463E-A82B-1EA92F19E8C2}"/>
              </a:ext>
            </a:extLst>
          </p:cNvPr>
          <p:cNvSpPr>
            <a:spLocks noGrp="1"/>
          </p:cNvSpPr>
          <p:nvPr>
            <p:ph type="title"/>
          </p:nvPr>
        </p:nvSpPr>
        <p:spPr>
          <a:xfrm>
            <a:off x="659654" y="642464"/>
            <a:ext cx="8761413" cy="706964"/>
          </a:xfrm>
        </p:spPr>
        <p:txBody>
          <a:bodyPr/>
          <a:lstStyle/>
          <a:p>
            <a:r>
              <a:rPr lang="en-US" dirty="0"/>
              <a:t>How does the body of work break down?</a:t>
            </a:r>
          </a:p>
        </p:txBody>
      </p:sp>
      <p:grpSp>
        <p:nvGrpSpPr>
          <p:cNvPr id="5" name="Group 4">
            <a:extLst>
              <a:ext uri="{FF2B5EF4-FFF2-40B4-BE49-F238E27FC236}">
                <a16:creationId xmlns:a16="http://schemas.microsoft.com/office/drawing/2014/main" id="{DD84C296-6E8A-4E85-9ABA-7A7766545D6E}"/>
              </a:ext>
            </a:extLst>
          </p:cNvPr>
          <p:cNvGrpSpPr/>
          <p:nvPr/>
        </p:nvGrpSpPr>
        <p:grpSpPr>
          <a:xfrm>
            <a:off x="9990622" y="2349120"/>
            <a:ext cx="2092848" cy="4171745"/>
            <a:chOff x="7657396" y="2487049"/>
            <a:chExt cx="2092848" cy="4171745"/>
          </a:xfrm>
        </p:grpSpPr>
        <p:pic>
          <p:nvPicPr>
            <p:cNvPr id="7" name="Picture 6">
              <a:extLst>
                <a:ext uri="{FF2B5EF4-FFF2-40B4-BE49-F238E27FC236}">
                  <a16:creationId xmlns:a16="http://schemas.microsoft.com/office/drawing/2014/main" id="{87F3B47A-9B95-4C14-9E63-9C471C0DF4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7396" y="2487049"/>
              <a:ext cx="2092848" cy="4171745"/>
            </a:xfrm>
            <a:prstGeom prst="rect">
              <a:avLst/>
            </a:prstGeom>
          </p:spPr>
        </p:pic>
        <p:pic>
          <p:nvPicPr>
            <p:cNvPr id="8" name="Picture 7">
              <a:extLst>
                <a:ext uri="{FF2B5EF4-FFF2-40B4-BE49-F238E27FC236}">
                  <a16:creationId xmlns:a16="http://schemas.microsoft.com/office/drawing/2014/main" id="{E7478585-DA49-42F2-BEFF-F4A478283D0F}"/>
                </a:ext>
              </a:extLst>
            </p:cNvPr>
            <p:cNvPicPr>
              <a:picLocks noChangeAspect="1"/>
            </p:cNvPicPr>
            <p:nvPr/>
          </p:nvPicPr>
          <p:blipFill>
            <a:blip r:embed="rId3"/>
            <a:stretch>
              <a:fillRect/>
            </a:stretch>
          </p:blipFill>
          <p:spPr>
            <a:xfrm>
              <a:off x="8460932" y="2600646"/>
              <a:ext cx="485775" cy="476250"/>
            </a:xfrm>
            <a:prstGeom prst="rect">
              <a:avLst/>
            </a:prstGeom>
            <a:effectLst>
              <a:softEdge rad="63500"/>
            </a:effectLst>
          </p:spPr>
        </p:pic>
      </p:grpSp>
      <p:pic>
        <p:nvPicPr>
          <p:cNvPr id="4" name="Picture 3">
            <a:extLst>
              <a:ext uri="{FF2B5EF4-FFF2-40B4-BE49-F238E27FC236}">
                <a16:creationId xmlns:a16="http://schemas.microsoft.com/office/drawing/2014/main" id="{D31A7836-382C-4104-8F9F-0D80A18DF7BC}"/>
              </a:ext>
            </a:extLst>
          </p:cNvPr>
          <p:cNvPicPr>
            <a:picLocks noChangeAspect="1"/>
          </p:cNvPicPr>
          <p:nvPr/>
        </p:nvPicPr>
        <p:blipFill>
          <a:blip r:embed="rId4"/>
          <a:stretch>
            <a:fillRect/>
          </a:stretch>
        </p:blipFill>
        <p:spPr>
          <a:xfrm>
            <a:off x="0" y="1691792"/>
            <a:ext cx="3226562" cy="2151041"/>
          </a:xfrm>
          <a:prstGeom prst="rect">
            <a:avLst/>
          </a:prstGeom>
        </p:spPr>
      </p:pic>
      <p:pic>
        <p:nvPicPr>
          <p:cNvPr id="6" name="Picture 5">
            <a:extLst>
              <a:ext uri="{FF2B5EF4-FFF2-40B4-BE49-F238E27FC236}">
                <a16:creationId xmlns:a16="http://schemas.microsoft.com/office/drawing/2014/main" id="{39EF0484-AE58-44D6-B883-2F7B82517F32}"/>
              </a:ext>
            </a:extLst>
          </p:cNvPr>
          <p:cNvPicPr>
            <a:picLocks noChangeAspect="1"/>
          </p:cNvPicPr>
          <p:nvPr/>
        </p:nvPicPr>
        <p:blipFill>
          <a:blip r:embed="rId5"/>
          <a:stretch>
            <a:fillRect/>
          </a:stretch>
        </p:blipFill>
        <p:spPr>
          <a:xfrm>
            <a:off x="2869438" y="1702952"/>
            <a:ext cx="3226562" cy="2151041"/>
          </a:xfrm>
          <a:prstGeom prst="rect">
            <a:avLst/>
          </a:prstGeom>
        </p:spPr>
      </p:pic>
      <p:pic>
        <p:nvPicPr>
          <p:cNvPr id="9" name="Picture 8">
            <a:extLst>
              <a:ext uri="{FF2B5EF4-FFF2-40B4-BE49-F238E27FC236}">
                <a16:creationId xmlns:a16="http://schemas.microsoft.com/office/drawing/2014/main" id="{139958E6-995A-42EB-9717-77A8C7B58C2C}"/>
              </a:ext>
            </a:extLst>
          </p:cNvPr>
          <p:cNvPicPr>
            <a:picLocks noChangeAspect="1"/>
          </p:cNvPicPr>
          <p:nvPr/>
        </p:nvPicPr>
        <p:blipFill>
          <a:blip r:embed="rId6"/>
          <a:stretch>
            <a:fillRect/>
          </a:stretch>
        </p:blipFill>
        <p:spPr>
          <a:xfrm>
            <a:off x="0" y="3990975"/>
            <a:ext cx="3226562" cy="2151041"/>
          </a:xfrm>
          <a:prstGeom prst="rect">
            <a:avLst/>
          </a:prstGeom>
        </p:spPr>
      </p:pic>
      <p:pic>
        <p:nvPicPr>
          <p:cNvPr id="10" name="Picture 9">
            <a:extLst>
              <a:ext uri="{FF2B5EF4-FFF2-40B4-BE49-F238E27FC236}">
                <a16:creationId xmlns:a16="http://schemas.microsoft.com/office/drawing/2014/main" id="{77CED650-2DC5-4F29-98EF-D95D29D49658}"/>
              </a:ext>
            </a:extLst>
          </p:cNvPr>
          <p:cNvPicPr>
            <a:picLocks noChangeAspect="1"/>
          </p:cNvPicPr>
          <p:nvPr/>
        </p:nvPicPr>
        <p:blipFill>
          <a:blip r:embed="rId7"/>
          <a:stretch>
            <a:fillRect/>
          </a:stretch>
        </p:blipFill>
        <p:spPr>
          <a:xfrm>
            <a:off x="2853944" y="3990975"/>
            <a:ext cx="3226562" cy="2151041"/>
          </a:xfrm>
          <a:prstGeom prst="rect">
            <a:avLst/>
          </a:prstGeom>
        </p:spPr>
      </p:pic>
      <p:pic>
        <p:nvPicPr>
          <p:cNvPr id="11" name="Picture 10">
            <a:extLst>
              <a:ext uri="{FF2B5EF4-FFF2-40B4-BE49-F238E27FC236}">
                <a16:creationId xmlns:a16="http://schemas.microsoft.com/office/drawing/2014/main" id="{35607951-1E4E-4F0C-BCE0-2BAB32D4D39F}"/>
              </a:ext>
            </a:extLst>
          </p:cNvPr>
          <p:cNvPicPr>
            <a:picLocks noChangeAspect="1"/>
          </p:cNvPicPr>
          <p:nvPr/>
        </p:nvPicPr>
        <p:blipFill>
          <a:blip r:embed="rId8"/>
          <a:stretch>
            <a:fillRect/>
          </a:stretch>
        </p:blipFill>
        <p:spPr>
          <a:xfrm>
            <a:off x="6080506" y="1691791"/>
            <a:ext cx="3226562" cy="2151041"/>
          </a:xfrm>
          <a:prstGeom prst="rect">
            <a:avLst/>
          </a:prstGeom>
        </p:spPr>
      </p:pic>
      <p:sp>
        <p:nvSpPr>
          <p:cNvPr id="12" name="Speech Bubble: Oval 11">
            <a:extLst>
              <a:ext uri="{FF2B5EF4-FFF2-40B4-BE49-F238E27FC236}">
                <a16:creationId xmlns:a16="http://schemas.microsoft.com/office/drawing/2014/main" id="{E2460443-DC52-4582-938A-9B5AFF5A07CF}"/>
              </a:ext>
            </a:extLst>
          </p:cNvPr>
          <p:cNvSpPr/>
          <p:nvPr/>
        </p:nvSpPr>
        <p:spPr>
          <a:xfrm>
            <a:off x="6249880" y="5256845"/>
            <a:ext cx="5345067" cy="1524955"/>
          </a:xfrm>
          <a:prstGeom prst="wedgeEllipseCallout">
            <a:avLst>
              <a:gd name="adj1" fmla="val 37560"/>
              <a:gd name="adj2" fmla="val -2048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44121985-CE24-4771-8BBD-FC6C0DF1842A}"/>
              </a:ext>
            </a:extLst>
          </p:cNvPr>
          <p:cNvSpPr txBox="1"/>
          <p:nvPr/>
        </p:nvSpPr>
        <p:spPr>
          <a:xfrm>
            <a:off x="6652814" y="5504155"/>
            <a:ext cx="4577162" cy="1015663"/>
          </a:xfrm>
          <a:prstGeom prst="rect">
            <a:avLst/>
          </a:prstGeom>
          <a:noFill/>
        </p:spPr>
        <p:txBody>
          <a:bodyPr wrap="square" rtlCol="0">
            <a:spAutoFit/>
          </a:bodyPr>
          <a:lstStyle/>
          <a:p>
            <a:pPr algn="ctr"/>
            <a:r>
              <a:rPr lang="en-US" sz="2000" dirty="0">
                <a:solidFill>
                  <a:schemeClr val="bg1"/>
                </a:solidFill>
              </a:rPr>
              <a:t>Actors and Actresses have different levels of commitment to appearing in movies that feature women…..</a:t>
            </a:r>
          </a:p>
        </p:txBody>
      </p:sp>
    </p:spTree>
    <p:extLst>
      <p:ext uri="{BB962C8B-B14F-4D97-AF65-F5344CB8AC3E}">
        <p14:creationId xmlns:p14="http://schemas.microsoft.com/office/powerpoint/2010/main" val="32897891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93EC-1AEC-463E-A82B-1EA92F19E8C2}"/>
              </a:ext>
            </a:extLst>
          </p:cNvPr>
          <p:cNvSpPr>
            <a:spLocks noGrp="1"/>
          </p:cNvSpPr>
          <p:nvPr>
            <p:ph type="title"/>
          </p:nvPr>
        </p:nvSpPr>
        <p:spPr>
          <a:xfrm>
            <a:off x="659654" y="642464"/>
            <a:ext cx="8761413" cy="706964"/>
          </a:xfrm>
        </p:spPr>
        <p:txBody>
          <a:bodyPr/>
          <a:lstStyle/>
          <a:p>
            <a:r>
              <a:rPr lang="en-US" dirty="0"/>
              <a:t>How does the body of work break down?</a:t>
            </a:r>
          </a:p>
        </p:txBody>
      </p:sp>
      <p:grpSp>
        <p:nvGrpSpPr>
          <p:cNvPr id="5" name="Group 4">
            <a:extLst>
              <a:ext uri="{FF2B5EF4-FFF2-40B4-BE49-F238E27FC236}">
                <a16:creationId xmlns:a16="http://schemas.microsoft.com/office/drawing/2014/main" id="{DD84C296-6E8A-4E85-9ABA-7A7766545D6E}"/>
              </a:ext>
            </a:extLst>
          </p:cNvPr>
          <p:cNvGrpSpPr/>
          <p:nvPr/>
        </p:nvGrpSpPr>
        <p:grpSpPr>
          <a:xfrm>
            <a:off x="9990622" y="2349120"/>
            <a:ext cx="2092848" cy="4171745"/>
            <a:chOff x="7657396" y="2487049"/>
            <a:chExt cx="2092848" cy="4171745"/>
          </a:xfrm>
        </p:grpSpPr>
        <p:pic>
          <p:nvPicPr>
            <p:cNvPr id="7" name="Picture 6">
              <a:extLst>
                <a:ext uri="{FF2B5EF4-FFF2-40B4-BE49-F238E27FC236}">
                  <a16:creationId xmlns:a16="http://schemas.microsoft.com/office/drawing/2014/main" id="{87F3B47A-9B95-4C14-9E63-9C471C0DF4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7396" y="2487049"/>
              <a:ext cx="2092848" cy="4171745"/>
            </a:xfrm>
            <a:prstGeom prst="rect">
              <a:avLst/>
            </a:prstGeom>
          </p:spPr>
        </p:pic>
        <p:pic>
          <p:nvPicPr>
            <p:cNvPr id="8" name="Picture 7">
              <a:extLst>
                <a:ext uri="{FF2B5EF4-FFF2-40B4-BE49-F238E27FC236}">
                  <a16:creationId xmlns:a16="http://schemas.microsoft.com/office/drawing/2014/main" id="{E7478585-DA49-42F2-BEFF-F4A478283D0F}"/>
                </a:ext>
              </a:extLst>
            </p:cNvPr>
            <p:cNvPicPr>
              <a:picLocks noChangeAspect="1"/>
            </p:cNvPicPr>
            <p:nvPr/>
          </p:nvPicPr>
          <p:blipFill>
            <a:blip r:embed="rId3"/>
            <a:stretch>
              <a:fillRect/>
            </a:stretch>
          </p:blipFill>
          <p:spPr>
            <a:xfrm>
              <a:off x="8460932" y="2600646"/>
              <a:ext cx="485775" cy="476250"/>
            </a:xfrm>
            <a:prstGeom prst="rect">
              <a:avLst/>
            </a:prstGeom>
            <a:effectLst>
              <a:softEdge rad="63500"/>
            </a:effectLst>
          </p:spPr>
        </p:pic>
      </p:grpSp>
      <p:pic>
        <p:nvPicPr>
          <p:cNvPr id="3" name="Picture 2">
            <a:extLst>
              <a:ext uri="{FF2B5EF4-FFF2-40B4-BE49-F238E27FC236}">
                <a16:creationId xmlns:a16="http://schemas.microsoft.com/office/drawing/2014/main" id="{CDAC934E-4953-433C-9B06-6559A6699BF8}"/>
              </a:ext>
            </a:extLst>
          </p:cNvPr>
          <p:cNvPicPr>
            <a:picLocks noChangeAspect="1"/>
          </p:cNvPicPr>
          <p:nvPr/>
        </p:nvPicPr>
        <p:blipFill>
          <a:blip r:embed="rId4"/>
          <a:stretch>
            <a:fillRect/>
          </a:stretch>
        </p:blipFill>
        <p:spPr>
          <a:xfrm>
            <a:off x="295275" y="1485900"/>
            <a:ext cx="4114800" cy="2743200"/>
          </a:xfrm>
          <a:prstGeom prst="rect">
            <a:avLst/>
          </a:prstGeom>
        </p:spPr>
      </p:pic>
      <p:pic>
        <p:nvPicPr>
          <p:cNvPr id="14" name="Picture 13">
            <a:extLst>
              <a:ext uri="{FF2B5EF4-FFF2-40B4-BE49-F238E27FC236}">
                <a16:creationId xmlns:a16="http://schemas.microsoft.com/office/drawing/2014/main" id="{B2AFC396-EF87-46E3-8C59-CE91CF65B93C}"/>
              </a:ext>
            </a:extLst>
          </p:cNvPr>
          <p:cNvPicPr>
            <a:picLocks noChangeAspect="1"/>
          </p:cNvPicPr>
          <p:nvPr/>
        </p:nvPicPr>
        <p:blipFill>
          <a:blip r:embed="rId5"/>
          <a:stretch>
            <a:fillRect/>
          </a:stretch>
        </p:blipFill>
        <p:spPr>
          <a:xfrm>
            <a:off x="295275" y="4114800"/>
            <a:ext cx="4114800" cy="2743200"/>
          </a:xfrm>
          <a:prstGeom prst="rect">
            <a:avLst/>
          </a:prstGeom>
        </p:spPr>
      </p:pic>
      <p:pic>
        <p:nvPicPr>
          <p:cNvPr id="15" name="Picture 14">
            <a:extLst>
              <a:ext uri="{FF2B5EF4-FFF2-40B4-BE49-F238E27FC236}">
                <a16:creationId xmlns:a16="http://schemas.microsoft.com/office/drawing/2014/main" id="{9F746A2B-3C70-403F-ADE9-9C579FBB890B}"/>
              </a:ext>
            </a:extLst>
          </p:cNvPr>
          <p:cNvPicPr>
            <a:picLocks noChangeAspect="1"/>
          </p:cNvPicPr>
          <p:nvPr/>
        </p:nvPicPr>
        <p:blipFill>
          <a:blip r:embed="rId6"/>
          <a:stretch>
            <a:fillRect/>
          </a:stretch>
        </p:blipFill>
        <p:spPr>
          <a:xfrm>
            <a:off x="5566652" y="2662742"/>
            <a:ext cx="4114800" cy="2743200"/>
          </a:xfrm>
          <a:prstGeom prst="rect">
            <a:avLst/>
          </a:prstGeom>
        </p:spPr>
      </p:pic>
    </p:spTree>
    <p:extLst>
      <p:ext uri="{BB962C8B-B14F-4D97-AF65-F5344CB8AC3E}">
        <p14:creationId xmlns:p14="http://schemas.microsoft.com/office/powerpoint/2010/main" val="26984098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93EC-1AEC-463E-A82B-1EA92F19E8C2}"/>
              </a:ext>
            </a:extLst>
          </p:cNvPr>
          <p:cNvSpPr>
            <a:spLocks noGrp="1"/>
          </p:cNvSpPr>
          <p:nvPr>
            <p:ph type="title"/>
          </p:nvPr>
        </p:nvSpPr>
        <p:spPr>
          <a:xfrm>
            <a:off x="6924675" y="792693"/>
            <a:ext cx="4510515" cy="706964"/>
          </a:xfrm>
        </p:spPr>
        <p:txBody>
          <a:bodyPr/>
          <a:lstStyle/>
          <a:p>
            <a:r>
              <a:rPr lang="en-US" dirty="0"/>
              <a:t>What key words show up in the plot?</a:t>
            </a:r>
          </a:p>
        </p:txBody>
      </p:sp>
      <p:grpSp>
        <p:nvGrpSpPr>
          <p:cNvPr id="5" name="Group 4">
            <a:extLst>
              <a:ext uri="{FF2B5EF4-FFF2-40B4-BE49-F238E27FC236}">
                <a16:creationId xmlns:a16="http://schemas.microsoft.com/office/drawing/2014/main" id="{F0FCE781-7584-4ADF-8A79-2FE6DC88DD18}"/>
              </a:ext>
            </a:extLst>
          </p:cNvPr>
          <p:cNvGrpSpPr/>
          <p:nvPr/>
        </p:nvGrpSpPr>
        <p:grpSpPr>
          <a:xfrm>
            <a:off x="10225488" y="2358095"/>
            <a:ext cx="1748592" cy="4128619"/>
            <a:chOff x="10097230" y="2479441"/>
            <a:chExt cx="1748592" cy="4128619"/>
          </a:xfrm>
        </p:grpSpPr>
        <p:pic>
          <p:nvPicPr>
            <p:cNvPr id="7" name="Picture 6">
              <a:extLst>
                <a:ext uri="{FF2B5EF4-FFF2-40B4-BE49-F238E27FC236}">
                  <a16:creationId xmlns:a16="http://schemas.microsoft.com/office/drawing/2014/main" id="{525753A6-BA9E-4B24-AAB8-E45AE86123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7230" y="2479441"/>
              <a:ext cx="1748592" cy="4128619"/>
            </a:xfrm>
            <a:prstGeom prst="rect">
              <a:avLst/>
            </a:prstGeom>
          </p:spPr>
        </p:pic>
        <p:pic>
          <p:nvPicPr>
            <p:cNvPr id="8" name="Picture 7">
              <a:extLst>
                <a:ext uri="{FF2B5EF4-FFF2-40B4-BE49-F238E27FC236}">
                  <a16:creationId xmlns:a16="http://schemas.microsoft.com/office/drawing/2014/main" id="{40841813-B92C-464F-A65F-813A99544679}"/>
                </a:ext>
              </a:extLst>
            </p:cNvPr>
            <p:cNvPicPr>
              <a:picLocks noChangeAspect="1"/>
            </p:cNvPicPr>
            <p:nvPr/>
          </p:nvPicPr>
          <p:blipFill>
            <a:blip r:embed="rId3"/>
            <a:stretch>
              <a:fillRect/>
            </a:stretch>
          </p:blipFill>
          <p:spPr>
            <a:xfrm>
              <a:off x="10697506" y="2573558"/>
              <a:ext cx="609426" cy="530426"/>
            </a:xfrm>
            <a:prstGeom prst="rect">
              <a:avLst/>
            </a:prstGeom>
            <a:effectLst>
              <a:softEdge rad="63500"/>
            </a:effectLst>
          </p:spPr>
        </p:pic>
      </p:grpSp>
      <p:pic>
        <p:nvPicPr>
          <p:cNvPr id="4" name="Picture 3">
            <a:extLst>
              <a:ext uri="{FF2B5EF4-FFF2-40B4-BE49-F238E27FC236}">
                <a16:creationId xmlns:a16="http://schemas.microsoft.com/office/drawing/2014/main" id="{D091B280-FF8C-415B-BD48-04AEECC9E39F}"/>
              </a:ext>
            </a:extLst>
          </p:cNvPr>
          <p:cNvPicPr>
            <a:picLocks noChangeAspect="1"/>
          </p:cNvPicPr>
          <p:nvPr/>
        </p:nvPicPr>
        <p:blipFill>
          <a:blip r:embed="rId4"/>
          <a:stretch>
            <a:fillRect/>
          </a:stretch>
        </p:blipFill>
        <p:spPr>
          <a:xfrm>
            <a:off x="8369" y="26119"/>
            <a:ext cx="3392056" cy="3392056"/>
          </a:xfrm>
          <a:prstGeom prst="rect">
            <a:avLst/>
          </a:prstGeom>
        </p:spPr>
      </p:pic>
      <p:pic>
        <p:nvPicPr>
          <p:cNvPr id="6" name="Picture 5">
            <a:extLst>
              <a:ext uri="{FF2B5EF4-FFF2-40B4-BE49-F238E27FC236}">
                <a16:creationId xmlns:a16="http://schemas.microsoft.com/office/drawing/2014/main" id="{4EAA9D88-37DC-45CC-AE61-2AA46DD04A26}"/>
              </a:ext>
            </a:extLst>
          </p:cNvPr>
          <p:cNvPicPr>
            <a:picLocks noChangeAspect="1"/>
          </p:cNvPicPr>
          <p:nvPr/>
        </p:nvPicPr>
        <p:blipFill>
          <a:blip r:embed="rId5"/>
          <a:stretch>
            <a:fillRect/>
          </a:stretch>
        </p:blipFill>
        <p:spPr>
          <a:xfrm>
            <a:off x="3399269" y="26119"/>
            <a:ext cx="3392057" cy="3392057"/>
          </a:xfrm>
          <a:prstGeom prst="rect">
            <a:avLst/>
          </a:prstGeom>
        </p:spPr>
      </p:pic>
      <p:pic>
        <p:nvPicPr>
          <p:cNvPr id="9" name="Picture 8">
            <a:extLst>
              <a:ext uri="{FF2B5EF4-FFF2-40B4-BE49-F238E27FC236}">
                <a16:creationId xmlns:a16="http://schemas.microsoft.com/office/drawing/2014/main" id="{304F9617-33B2-4110-90A9-24C48735AB09}"/>
              </a:ext>
            </a:extLst>
          </p:cNvPr>
          <p:cNvPicPr>
            <a:picLocks noChangeAspect="1"/>
          </p:cNvPicPr>
          <p:nvPr/>
        </p:nvPicPr>
        <p:blipFill>
          <a:blip r:embed="rId6"/>
          <a:stretch>
            <a:fillRect/>
          </a:stretch>
        </p:blipFill>
        <p:spPr>
          <a:xfrm>
            <a:off x="8369" y="3419475"/>
            <a:ext cx="3408650" cy="3408650"/>
          </a:xfrm>
          <a:prstGeom prst="rect">
            <a:avLst/>
          </a:prstGeom>
        </p:spPr>
      </p:pic>
      <p:pic>
        <p:nvPicPr>
          <p:cNvPr id="10" name="Picture 9">
            <a:extLst>
              <a:ext uri="{FF2B5EF4-FFF2-40B4-BE49-F238E27FC236}">
                <a16:creationId xmlns:a16="http://schemas.microsoft.com/office/drawing/2014/main" id="{74B0DA11-C78D-47F1-A8EA-5D310F379C98}"/>
              </a:ext>
            </a:extLst>
          </p:cNvPr>
          <p:cNvPicPr>
            <a:picLocks noChangeAspect="1"/>
          </p:cNvPicPr>
          <p:nvPr/>
        </p:nvPicPr>
        <p:blipFill>
          <a:blip r:embed="rId7"/>
          <a:stretch>
            <a:fillRect/>
          </a:stretch>
        </p:blipFill>
        <p:spPr>
          <a:xfrm>
            <a:off x="3399269" y="3419475"/>
            <a:ext cx="3408650" cy="3408650"/>
          </a:xfrm>
          <a:prstGeom prst="rect">
            <a:avLst/>
          </a:prstGeom>
        </p:spPr>
      </p:pic>
      <p:sp>
        <p:nvSpPr>
          <p:cNvPr id="12" name="Content Placeholder 2">
            <a:extLst>
              <a:ext uri="{FF2B5EF4-FFF2-40B4-BE49-F238E27FC236}">
                <a16:creationId xmlns:a16="http://schemas.microsoft.com/office/drawing/2014/main" id="{B2C7E9F9-545D-4EAE-B408-EA1F4A269514}"/>
              </a:ext>
            </a:extLst>
          </p:cNvPr>
          <p:cNvSpPr txBox="1">
            <a:spLocks/>
          </p:cNvSpPr>
          <p:nvPr/>
        </p:nvSpPr>
        <p:spPr>
          <a:xfrm>
            <a:off x="6851180" y="2338965"/>
            <a:ext cx="3450455" cy="428405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sz="2400" dirty="0"/>
              <a:t>Observe what happens to the words “man” and “woman” as we move from 0 to 3-rated movies </a:t>
            </a:r>
          </a:p>
        </p:txBody>
      </p:sp>
    </p:spTree>
    <p:extLst>
      <p:ext uri="{BB962C8B-B14F-4D97-AF65-F5344CB8AC3E}">
        <p14:creationId xmlns:p14="http://schemas.microsoft.com/office/powerpoint/2010/main" val="36383853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6772664-E942-41D3-9303-5526153339E3}"/>
              </a:ext>
            </a:extLst>
          </p:cNvPr>
          <p:cNvSpPr txBox="1"/>
          <p:nvPr/>
        </p:nvSpPr>
        <p:spPr>
          <a:xfrm>
            <a:off x="479394" y="461639"/>
            <a:ext cx="11221375" cy="861774"/>
          </a:xfrm>
          <a:prstGeom prst="rect">
            <a:avLst/>
          </a:prstGeom>
          <a:noFill/>
        </p:spPr>
        <p:txBody>
          <a:bodyPr wrap="square" rtlCol="0">
            <a:spAutoFit/>
          </a:bodyPr>
          <a:lstStyle/>
          <a:p>
            <a:pPr algn="ctr"/>
            <a:r>
              <a:rPr lang="en-US" sz="5000" u="sng" dirty="0">
                <a:solidFill>
                  <a:schemeClr val="bg1"/>
                </a:solidFill>
              </a:rPr>
              <a:t>Cast</a:t>
            </a:r>
          </a:p>
        </p:txBody>
      </p:sp>
      <p:sp>
        <p:nvSpPr>
          <p:cNvPr id="5" name="TextBox 4">
            <a:extLst>
              <a:ext uri="{FF2B5EF4-FFF2-40B4-BE49-F238E27FC236}">
                <a16:creationId xmlns:a16="http://schemas.microsoft.com/office/drawing/2014/main" id="{3FBAA673-CCB3-44DE-BC1E-9944DB5870A7}"/>
              </a:ext>
            </a:extLst>
          </p:cNvPr>
          <p:cNvSpPr txBox="1"/>
          <p:nvPr/>
        </p:nvSpPr>
        <p:spPr>
          <a:xfrm>
            <a:off x="259938" y="1425221"/>
            <a:ext cx="5734975" cy="3554819"/>
          </a:xfrm>
          <a:prstGeom prst="rect">
            <a:avLst/>
          </a:prstGeom>
          <a:noFill/>
        </p:spPr>
        <p:txBody>
          <a:bodyPr wrap="square" rtlCol="0">
            <a:spAutoFit/>
          </a:bodyPr>
          <a:lstStyle/>
          <a:p>
            <a:pPr algn="r"/>
            <a:r>
              <a:rPr lang="en-US" sz="4500" dirty="0">
                <a:solidFill>
                  <a:schemeClr val="bg1"/>
                </a:solidFill>
              </a:rPr>
              <a:t>Git Master</a:t>
            </a:r>
          </a:p>
          <a:p>
            <a:pPr algn="r"/>
            <a:r>
              <a:rPr lang="en-US" sz="4500" dirty="0">
                <a:solidFill>
                  <a:schemeClr val="bg1"/>
                </a:solidFill>
              </a:rPr>
              <a:t>Merge Master</a:t>
            </a:r>
          </a:p>
          <a:p>
            <a:pPr algn="r"/>
            <a:r>
              <a:rPr lang="en-US" sz="4500" dirty="0">
                <a:solidFill>
                  <a:schemeClr val="bg1"/>
                </a:solidFill>
              </a:rPr>
              <a:t>Cow Joke Master</a:t>
            </a:r>
          </a:p>
          <a:p>
            <a:pPr algn="r"/>
            <a:r>
              <a:rPr lang="en-US" sz="4500" dirty="0">
                <a:solidFill>
                  <a:schemeClr val="bg1"/>
                </a:solidFill>
              </a:rPr>
              <a:t>International Director</a:t>
            </a:r>
          </a:p>
          <a:p>
            <a:pPr algn="r"/>
            <a:r>
              <a:rPr lang="en-US" sz="4500" dirty="0">
                <a:solidFill>
                  <a:schemeClr val="bg1"/>
                </a:solidFill>
              </a:rPr>
              <a:t>Art Director</a:t>
            </a:r>
          </a:p>
        </p:txBody>
      </p:sp>
      <p:sp>
        <p:nvSpPr>
          <p:cNvPr id="6" name="TextBox 5">
            <a:extLst>
              <a:ext uri="{FF2B5EF4-FFF2-40B4-BE49-F238E27FC236}">
                <a16:creationId xmlns:a16="http://schemas.microsoft.com/office/drawing/2014/main" id="{D46A019E-BD78-4403-AFDC-9400E219875C}"/>
              </a:ext>
            </a:extLst>
          </p:cNvPr>
          <p:cNvSpPr txBox="1"/>
          <p:nvPr/>
        </p:nvSpPr>
        <p:spPr>
          <a:xfrm>
            <a:off x="6351529" y="1425221"/>
            <a:ext cx="5734975" cy="3554819"/>
          </a:xfrm>
          <a:prstGeom prst="rect">
            <a:avLst/>
          </a:prstGeom>
          <a:noFill/>
        </p:spPr>
        <p:txBody>
          <a:bodyPr wrap="square" rtlCol="0">
            <a:spAutoFit/>
          </a:bodyPr>
          <a:lstStyle/>
          <a:p>
            <a:r>
              <a:rPr lang="en-US" sz="4500" dirty="0">
                <a:solidFill>
                  <a:schemeClr val="bg1"/>
                </a:solidFill>
              </a:rPr>
              <a:t>Chris</a:t>
            </a:r>
          </a:p>
          <a:p>
            <a:r>
              <a:rPr lang="en-US" sz="4500" dirty="0">
                <a:solidFill>
                  <a:schemeClr val="bg1"/>
                </a:solidFill>
              </a:rPr>
              <a:t>Emily</a:t>
            </a:r>
          </a:p>
          <a:p>
            <a:r>
              <a:rPr lang="en-US" sz="4500" dirty="0">
                <a:solidFill>
                  <a:schemeClr val="bg1"/>
                </a:solidFill>
              </a:rPr>
              <a:t>Marie</a:t>
            </a:r>
          </a:p>
          <a:p>
            <a:r>
              <a:rPr lang="en-US" sz="4500" dirty="0">
                <a:solidFill>
                  <a:schemeClr val="bg1"/>
                </a:solidFill>
              </a:rPr>
              <a:t>James</a:t>
            </a:r>
          </a:p>
          <a:p>
            <a:r>
              <a:rPr lang="en-US" sz="4500" dirty="0">
                <a:solidFill>
                  <a:schemeClr val="bg1"/>
                </a:solidFill>
              </a:rPr>
              <a:t>Steph</a:t>
            </a:r>
          </a:p>
        </p:txBody>
      </p:sp>
    </p:spTree>
    <p:extLst>
      <p:ext uri="{BB962C8B-B14F-4D97-AF65-F5344CB8AC3E}">
        <p14:creationId xmlns:p14="http://schemas.microsoft.com/office/powerpoint/2010/main" val="14369513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87B90-6D0E-4872-93D2-C771D3AC8E32}"/>
              </a:ext>
            </a:extLst>
          </p:cNvPr>
          <p:cNvSpPr>
            <a:spLocks noGrp="1"/>
          </p:cNvSpPr>
          <p:nvPr>
            <p:ph type="title"/>
          </p:nvPr>
        </p:nvSpPr>
        <p:spPr>
          <a:xfrm>
            <a:off x="595661" y="551114"/>
            <a:ext cx="8761413" cy="706964"/>
          </a:xfrm>
        </p:spPr>
        <p:txBody>
          <a:bodyPr/>
          <a:lstStyle/>
          <a:p>
            <a:r>
              <a:rPr lang="en-US" dirty="0"/>
              <a:t>What is the Bechdel Test?</a:t>
            </a:r>
          </a:p>
        </p:txBody>
      </p:sp>
      <p:pic>
        <p:nvPicPr>
          <p:cNvPr id="4" name="Content Placeholder 3">
            <a:extLst>
              <a:ext uri="{FF2B5EF4-FFF2-40B4-BE49-F238E27FC236}">
                <a16:creationId xmlns:a16="http://schemas.microsoft.com/office/drawing/2014/main" id="{813E0515-083A-4345-9F0A-B233C177EE69}"/>
              </a:ext>
            </a:extLst>
          </p:cNvPr>
          <p:cNvPicPr>
            <a:picLocks noGrp="1" noChangeAspect="1"/>
          </p:cNvPicPr>
          <p:nvPr>
            <p:ph idx="1"/>
          </p:nvPr>
        </p:nvPicPr>
        <p:blipFill>
          <a:blip r:embed="rId2"/>
          <a:stretch>
            <a:fillRect/>
          </a:stretch>
        </p:blipFill>
        <p:spPr>
          <a:xfrm>
            <a:off x="444739" y="1631192"/>
            <a:ext cx="6905971" cy="4995809"/>
          </a:xfrm>
          <a:prstGeom prst="rect">
            <a:avLst/>
          </a:prstGeom>
        </p:spPr>
      </p:pic>
      <p:sp>
        <p:nvSpPr>
          <p:cNvPr id="5" name="TextBox 4">
            <a:extLst>
              <a:ext uri="{FF2B5EF4-FFF2-40B4-BE49-F238E27FC236}">
                <a16:creationId xmlns:a16="http://schemas.microsoft.com/office/drawing/2014/main" id="{283BCAA5-CEC8-4088-AF8A-BFB87A5D3C77}"/>
              </a:ext>
            </a:extLst>
          </p:cNvPr>
          <p:cNvSpPr txBox="1"/>
          <p:nvPr/>
        </p:nvSpPr>
        <p:spPr>
          <a:xfrm>
            <a:off x="7441591" y="2197798"/>
            <a:ext cx="4305670" cy="4401205"/>
          </a:xfrm>
          <a:prstGeom prst="rect">
            <a:avLst/>
          </a:prstGeom>
          <a:noFill/>
        </p:spPr>
        <p:txBody>
          <a:bodyPr wrap="square" rtlCol="0">
            <a:spAutoFit/>
          </a:bodyPr>
          <a:lstStyle/>
          <a:p>
            <a:pPr algn="ctr">
              <a:spcBef>
                <a:spcPts val="1200"/>
              </a:spcBef>
            </a:pPr>
            <a:r>
              <a:rPr lang="en-US" sz="2000" dirty="0">
                <a:solidFill>
                  <a:schemeClr val="accent6">
                    <a:lumMod val="50000"/>
                  </a:schemeClr>
                </a:solidFill>
              </a:rPr>
              <a:t>It’s a measure of the representation of women in fiction named for Alison Bechdel the cartoonist whose comic strip </a:t>
            </a:r>
            <a:r>
              <a:rPr lang="en-US" sz="2000" i="1" dirty="0">
                <a:solidFill>
                  <a:schemeClr val="accent6">
                    <a:lumMod val="50000"/>
                  </a:schemeClr>
                </a:solidFill>
              </a:rPr>
              <a:t>Dykes to Watch Out For </a:t>
            </a:r>
            <a:r>
              <a:rPr lang="en-US" sz="2000" dirty="0">
                <a:solidFill>
                  <a:schemeClr val="accent6">
                    <a:lumMod val="50000"/>
                  </a:schemeClr>
                </a:solidFill>
              </a:rPr>
              <a:t>introduced the test in 1985.  It asks:</a:t>
            </a:r>
          </a:p>
          <a:p>
            <a:pPr marL="342900" indent="-342900" algn="ctr">
              <a:spcBef>
                <a:spcPts val="1200"/>
              </a:spcBef>
              <a:buFont typeface="+mj-lt"/>
              <a:buAutoNum type="arabicPeriod"/>
            </a:pPr>
            <a:r>
              <a:rPr lang="en-US" sz="2000" dirty="0">
                <a:solidFill>
                  <a:schemeClr val="accent6">
                    <a:lumMod val="50000"/>
                  </a:schemeClr>
                </a:solidFill>
              </a:rPr>
              <a:t>Are there at least two female characters with names?</a:t>
            </a:r>
          </a:p>
          <a:p>
            <a:pPr marL="342900" indent="-342900" algn="ctr">
              <a:spcBef>
                <a:spcPts val="1200"/>
              </a:spcBef>
              <a:buFont typeface="+mj-lt"/>
              <a:buAutoNum type="arabicPeriod"/>
            </a:pPr>
            <a:r>
              <a:rPr lang="en-US" sz="2000" dirty="0">
                <a:solidFill>
                  <a:schemeClr val="accent6">
                    <a:lumMod val="50000"/>
                  </a:schemeClr>
                </a:solidFill>
              </a:rPr>
              <a:t>Do they talk to each other?</a:t>
            </a:r>
          </a:p>
          <a:p>
            <a:pPr marL="342900" indent="-342900" algn="ctr">
              <a:spcBef>
                <a:spcPts val="1200"/>
              </a:spcBef>
              <a:buFont typeface="+mj-lt"/>
              <a:buAutoNum type="arabicPeriod"/>
            </a:pPr>
            <a:r>
              <a:rPr lang="en-US" sz="2000" dirty="0">
                <a:solidFill>
                  <a:schemeClr val="accent6">
                    <a:lumMod val="50000"/>
                  </a:schemeClr>
                </a:solidFill>
              </a:rPr>
              <a:t>Do they talk to each other about something other than a man?</a:t>
            </a:r>
          </a:p>
          <a:p>
            <a:pPr algn="ctr">
              <a:spcBef>
                <a:spcPts val="1200"/>
              </a:spcBef>
            </a:pPr>
            <a:r>
              <a:rPr lang="en-US" sz="2000" b="1" dirty="0">
                <a:solidFill>
                  <a:schemeClr val="accent6">
                    <a:lumMod val="50000"/>
                  </a:schemeClr>
                </a:solidFill>
              </a:rPr>
              <a:t>Movies can score 0 to 3 based on the answers to these questions</a:t>
            </a:r>
          </a:p>
        </p:txBody>
      </p:sp>
    </p:spTree>
    <p:extLst>
      <p:ext uri="{BB962C8B-B14F-4D97-AF65-F5344CB8AC3E}">
        <p14:creationId xmlns:p14="http://schemas.microsoft.com/office/powerpoint/2010/main" val="1846851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87B90-6D0E-4872-93D2-C771D3AC8E32}"/>
              </a:ext>
            </a:extLst>
          </p:cNvPr>
          <p:cNvSpPr>
            <a:spLocks noGrp="1"/>
          </p:cNvSpPr>
          <p:nvPr>
            <p:ph type="title"/>
          </p:nvPr>
        </p:nvSpPr>
        <p:spPr>
          <a:xfrm>
            <a:off x="639192" y="604380"/>
            <a:ext cx="5859272" cy="706964"/>
          </a:xfrm>
        </p:spPr>
        <p:txBody>
          <a:bodyPr/>
          <a:lstStyle/>
          <a:p>
            <a:r>
              <a:rPr lang="en-US" dirty="0"/>
              <a:t>Sounds easy enough, right?</a:t>
            </a:r>
          </a:p>
        </p:txBody>
      </p:sp>
      <p:pic>
        <p:nvPicPr>
          <p:cNvPr id="7" name="Picture 6">
            <a:extLst>
              <a:ext uri="{FF2B5EF4-FFF2-40B4-BE49-F238E27FC236}">
                <a16:creationId xmlns:a16="http://schemas.microsoft.com/office/drawing/2014/main" id="{967AC8A9-D8BB-476A-A865-7EAC411B34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45841" y="1630251"/>
            <a:ext cx="2513843" cy="5010929"/>
          </a:xfrm>
          <a:prstGeom prst="rect">
            <a:avLst/>
          </a:prstGeom>
        </p:spPr>
      </p:pic>
      <p:sp>
        <p:nvSpPr>
          <p:cNvPr id="9" name="Speech Bubble: Oval 8">
            <a:extLst>
              <a:ext uri="{FF2B5EF4-FFF2-40B4-BE49-F238E27FC236}">
                <a16:creationId xmlns:a16="http://schemas.microsoft.com/office/drawing/2014/main" id="{C6AEBA7B-6247-4882-A30C-CD4E5BB64C94}"/>
              </a:ext>
            </a:extLst>
          </p:cNvPr>
          <p:cNvSpPr/>
          <p:nvPr/>
        </p:nvSpPr>
        <p:spPr>
          <a:xfrm>
            <a:off x="7065072" y="811858"/>
            <a:ext cx="3002206" cy="1305017"/>
          </a:xfrm>
          <a:prstGeom prst="wedgeEllipseCallout">
            <a:avLst>
              <a:gd name="adj1" fmla="val 54382"/>
              <a:gd name="adj2" fmla="val 5637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64546E9F-10ED-4570-8E73-757DA47A8D2B}"/>
              </a:ext>
            </a:extLst>
          </p:cNvPr>
          <p:cNvSpPr txBox="1"/>
          <p:nvPr/>
        </p:nvSpPr>
        <p:spPr>
          <a:xfrm>
            <a:off x="7244179" y="1074198"/>
            <a:ext cx="2618912" cy="830997"/>
          </a:xfrm>
          <a:prstGeom prst="rect">
            <a:avLst/>
          </a:prstGeom>
          <a:noFill/>
        </p:spPr>
        <p:txBody>
          <a:bodyPr wrap="square" rtlCol="0">
            <a:spAutoFit/>
          </a:bodyPr>
          <a:lstStyle/>
          <a:p>
            <a:pPr algn="ctr"/>
            <a:r>
              <a:rPr lang="en-US" sz="2400" dirty="0">
                <a:solidFill>
                  <a:schemeClr val="bg1"/>
                </a:solidFill>
              </a:rPr>
              <a:t>You might be surprised……</a:t>
            </a:r>
          </a:p>
        </p:txBody>
      </p:sp>
      <p:grpSp>
        <p:nvGrpSpPr>
          <p:cNvPr id="10" name="Group 9">
            <a:extLst>
              <a:ext uri="{FF2B5EF4-FFF2-40B4-BE49-F238E27FC236}">
                <a16:creationId xmlns:a16="http://schemas.microsoft.com/office/drawing/2014/main" id="{D43A3B7A-2655-4977-AD60-31E61FCC9BB1}"/>
              </a:ext>
            </a:extLst>
          </p:cNvPr>
          <p:cNvGrpSpPr/>
          <p:nvPr/>
        </p:nvGrpSpPr>
        <p:grpSpPr>
          <a:xfrm>
            <a:off x="1015051" y="1950715"/>
            <a:ext cx="6432638" cy="4690465"/>
            <a:chOff x="1015051" y="1950715"/>
            <a:chExt cx="6432638" cy="4690465"/>
          </a:xfrm>
        </p:grpSpPr>
        <p:pic>
          <p:nvPicPr>
            <p:cNvPr id="4" name="Picture 3">
              <a:extLst>
                <a:ext uri="{FF2B5EF4-FFF2-40B4-BE49-F238E27FC236}">
                  <a16:creationId xmlns:a16="http://schemas.microsoft.com/office/drawing/2014/main" id="{99677636-AD82-4AC3-833A-ACA5B440B2FE}"/>
                </a:ext>
              </a:extLst>
            </p:cNvPr>
            <p:cNvPicPr>
              <a:picLocks noChangeAspect="1"/>
            </p:cNvPicPr>
            <p:nvPr/>
          </p:nvPicPr>
          <p:blipFill>
            <a:blip r:embed="rId3"/>
            <a:stretch>
              <a:fillRect/>
            </a:stretch>
          </p:blipFill>
          <p:spPr>
            <a:xfrm>
              <a:off x="1015051" y="1950715"/>
              <a:ext cx="6432638" cy="4690465"/>
            </a:xfrm>
            <a:prstGeom prst="rect">
              <a:avLst/>
            </a:prstGeom>
          </p:spPr>
        </p:pic>
        <p:sp>
          <p:nvSpPr>
            <p:cNvPr id="5" name="TextBox 4">
              <a:extLst>
                <a:ext uri="{FF2B5EF4-FFF2-40B4-BE49-F238E27FC236}">
                  <a16:creationId xmlns:a16="http://schemas.microsoft.com/office/drawing/2014/main" id="{26D6A0C3-FC69-4FF1-BD7C-E68A692C49AF}"/>
                </a:ext>
              </a:extLst>
            </p:cNvPr>
            <p:cNvSpPr txBox="1"/>
            <p:nvPr/>
          </p:nvSpPr>
          <p:spPr>
            <a:xfrm>
              <a:off x="1624614" y="2379215"/>
              <a:ext cx="1695635" cy="707886"/>
            </a:xfrm>
            <a:prstGeom prst="rect">
              <a:avLst/>
            </a:prstGeom>
            <a:noFill/>
          </p:spPr>
          <p:txBody>
            <a:bodyPr wrap="square" rtlCol="0">
              <a:spAutoFit/>
            </a:bodyPr>
            <a:lstStyle/>
            <a:p>
              <a:r>
                <a:rPr lang="en-US" sz="2000" b="1" dirty="0">
                  <a:solidFill>
                    <a:schemeClr val="bg1"/>
                  </a:solidFill>
                </a:rPr>
                <a:t>Breakfast at Tiffany’s?</a:t>
              </a:r>
            </a:p>
          </p:txBody>
        </p:sp>
      </p:grpSp>
      <p:pic>
        <p:nvPicPr>
          <p:cNvPr id="14" name="Picture 13">
            <a:extLst>
              <a:ext uri="{FF2B5EF4-FFF2-40B4-BE49-F238E27FC236}">
                <a16:creationId xmlns:a16="http://schemas.microsoft.com/office/drawing/2014/main" id="{FC3CAC92-8B80-496F-83BB-9C3D7B08D7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3415" y="968652"/>
            <a:ext cx="6334125" cy="6334125"/>
          </a:xfrm>
          <a:prstGeom prst="rect">
            <a:avLst/>
          </a:prstGeom>
        </p:spPr>
      </p:pic>
      <p:grpSp>
        <p:nvGrpSpPr>
          <p:cNvPr id="18" name="Group 17">
            <a:extLst>
              <a:ext uri="{FF2B5EF4-FFF2-40B4-BE49-F238E27FC236}">
                <a16:creationId xmlns:a16="http://schemas.microsoft.com/office/drawing/2014/main" id="{8D988B21-FD23-4471-B150-390B1C017C23}"/>
              </a:ext>
            </a:extLst>
          </p:cNvPr>
          <p:cNvGrpSpPr/>
          <p:nvPr/>
        </p:nvGrpSpPr>
        <p:grpSpPr>
          <a:xfrm rot="438642">
            <a:off x="3167062" y="1304925"/>
            <a:ext cx="5857875" cy="4248150"/>
            <a:chOff x="3167062" y="1304925"/>
            <a:chExt cx="5857875" cy="4248150"/>
          </a:xfrm>
        </p:grpSpPr>
        <p:pic>
          <p:nvPicPr>
            <p:cNvPr id="16" name="Picture 15">
              <a:extLst>
                <a:ext uri="{FF2B5EF4-FFF2-40B4-BE49-F238E27FC236}">
                  <a16:creationId xmlns:a16="http://schemas.microsoft.com/office/drawing/2014/main" id="{2DFA2B6D-1EB9-464D-84F8-5E1D8919C4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67062" y="1304925"/>
              <a:ext cx="5857875" cy="4248150"/>
            </a:xfrm>
            <a:prstGeom prst="rect">
              <a:avLst/>
            </a:prstGeom>
          </p:spPr>
        </p:pic>
        <p:sp>
          <p:nvSpPr>
            <p:cNvPr id="17" name="TextBox 16">
              <a:extLst>
                <a:ext uri="{FF2B5EF4-FFF2-40B4-BE49-F238E27FC236}">
                  <a16:creationId xmlns:a16="http://schemas.microsoft.com/office/drawing/2014/main" id="{295C99DB-DC6C-4EBD-B13D-7BF385476A46}"/>
                </a:ext>
              </a:extLst>
            </p:cNvPr>
            <p:cNvSpPr txBox="1"/>
            <p:nvPr/>
          </p:nvSpPr>
          <p:spPr>
            <a:xfrm>
              <a:off x="3657600" y="1737360"/>
              <a:ext cx="1880075" cy="707886"/>
            </a:xfrm>
            <a:prstGeom prst="rect">
              <a:avLst/>
            </a:prstGeom>
            <a:noFill/>
          </p:spPr>
          <p:txBody>
            <a:bodyPr wrap="square" rtlCol="0">
              <a:spAutoFit/>
            </a:bodyPr>
            <a:lstStyle/>
            <a:p>
              <a:r>
                <a:rPr lang="en-US" sz="2000" b="1" dirty="0">
                  <a:solidFill>
                    <a:schemeClr val="bg1"/>
                  </a:solidFill>
                </a:rPr>
                <a:t>The Little Mermaid?</a:t>
              </a:r>
            </a:p>
          </p:txBody>
        </p:sp>
      </p:grpSp>
      <p:pic>
        <p:nvPicPr>
          <p:cNvPr id="20" name="Picture 19">
            <a:extLst>
              <a:ext uri="{FF2B5EF4-FFF2-40B4-BE49-F238E27FC236}">
                <a16:creationId xmlns:a16="http://schemas.microsoft.com/office/drawing/2014/main" id="{0BE562FF-990B-4A4E-B045-7C601BE933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9379068">
            <a:off x="2893036" y="375238"/>
            <a:ext cx="6334125" cy="6334125"/>
          </a:xfrm>
          <a:prstGeom prst="rect">
            <a:avLst/>
          </a:prstGeom>
        </p:spPr>
      </p:pic>
      <p:grpSp>
        <p:nvGrpSpPr>
          <p:cNvPr id="23" name="Group 22">
            <a:extLst>
              <a:ext uri="{FF2B5EF4-FFF2-40B4-BE49-F238E27FC236}">
                <a16:creationId xmlns:a16="http://schemas.microsoft.com/office/drawing/2014/main" id="{732C770E-DC26-44FC-BAFF-C54F380C9F1B}"/>
              </a:ext>
            </a:extLst>
          </p:cNvPr>
          <p:cNvGrpSpPr/>
          <p:nvPr/>
        </p:nvGrpSpPr>
        <p:grpSpPr>
          <a:xfrm>
            <a:off x="239106" y="2116875"/>
            <a:ext cx="5857875" cy="4248150"/>
            <a:chOff x="239106" y="2116875"/>
            <a:chExt cx="5857875" cy="4248150"/>
          </a:xfrm>
        </p:grpSpPr>
        <p:pic>
          <p:nvPicPr>
            <p:cNvPr id="21" name="Picture 20">
              <a:extLst>
                <a:ext uri="{FF2B5EF4-FFF2-40B4-BE49-F238E27FC236}">
                  <a16:creationId xmlns:a16="http://schemas.microsoft.com/office/drawing/2014/main" id="{294EC358-859A-487E-91F9-01711FEC7B8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21315019">
              <a:off x="239106" y="2116875"/>
              <a:ext cx="5857875" cy="4248150"/>
            </a:xfrm>
            <a:prstGeom prst="rect">
              <a:avLst/>
            </a:prstGeom>
          </p:spPr>
        </p:pic>
        <p:sp>
          <p:nvSpPr>
            <p:cNvPr id="22" name="TextBox 21">
              <a:extLst>
                <a:ext uri="{FF2B5EF4-FFF2-40B4-BE49-F238E27FC236}">
                  <a16:creationId xmlns:a16="http://schemas.microsoft.com/office/drawing/2014/main" id="{0EEA37E2-D876-4301-ACCB-C4C28FBA5687}"/>
                </a:ext>
              </a:extLst>
            </p:cNvPr>
            <p:cNvSpPr txBox="1"/>
            <p:nvPr/>
          </p:nvSpPr>
          <p:spPr>
            <a:xfrm rot="21266271">
              <a:off x="301752" y="2511678"/>
              <a:ext cx="2136477" cy="400110"/>
            </a:xfrm>
            <a:prstGeom prst="rect">
              <a:avLst/>
            </a:prstGeom>
            <a:noFill/>
          </p:spPr>
          <p:txBody>
            <a:bodyPr wrap="square" rtlCol="0">
              <a:spAutoFit/>
            </a:bodyPr>
            <a:lstStyle/>
            <a:p>
              <a:r>
                <a:rPr lang="en-US" sz="2000" b="1" dirty="0">
                  <a:solidFill>
                    <a:schemeClr val="bg1"/>
                  </a:solidFill>
                </a:rPr>
                <a:t>The Blind Side?!</a:t>
              </a:r>
            </a:p>
          </p:txBody>
        </p:sp>
      </p:grpSp>
      <p:pic>
        <p:nvPicPr>
          <p:cNvPr id="25" name="Picture 24">
            <a:extLst>
              <a:ext uri="{FF2B5EF4-FFF2-40B4-BE49-F238E27FC236}">
                <a16:creationId xmlns:a16="http://schemas.microsoft.com/office/drawing/2014/main" id="{84FCCE6E-2D06-4A4A-9111-2C8F3B59DE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99484">
            <a:off x="-53811" y="1073888"/>
            <a:ext cx="6334125" cy="6334125"/>
          </a:xfrm>
          <a:prstGeom prst="rect">
            <a:avLst/>
          </a:prstGeom>
        </p:spPr>
      </p:pic>
      <p:grpSp>
        <p:nvGrpSpPr>
          <p:cNvPr id="32" name="Group 31">
            <a:extLst>
              <a:ext uri="{FF2B5EF4-FFF2-40B4-BE49-F238E27FC236}">
                <a16:creationId xmlns:a16="http://schemas.microsoft.com/office/drawing/2014/main" id="{8C610A96-7FD9-461D-8C0E-D029EC0A7575}"/>
              </a:ext>
            </a:extLst>
          </p:cNvPr>
          <p:cNvGrpSpPr/>
          <p:nvPr/>
        </p:nvGrpSpPr>
        <p:grpSpPr>
          <a:xfrm>
            <a:off x="5105701" y="2217357"/>
            <a:ext cx="5857875" cy="4248150"/>
            <a:chOff x="5105701" y="2217357"/>
            <a:chExt cx="5857875" cy="4248150"/>
          </a:xfrm>
        </p:grpSpPr>
        <p:pic>
          <p:nvPicPr>
            <p:cNvPr id="26" name="Picture 25">
              <a:extLst>
                <a:ext uri="{FF2B5EF4-FFF2-40B4-BE49-F238E27FC236}">
                  <a16:creationId xmlns:a16="http://schemas.microsoft.com/office/drawing/2014/main" id="{3A3684D8-BCA3-44F1-9DAE-501B28E1091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05701" y="2217357"/>
              <a:ext cx="5857875" cy="4248150"/>
            </a:xfrm>
            <a:prstGeom prst="rect">
              <a:avLst/>
            </a:prstGeom>
          </p:spPr>
        </p:pic>
        <p:sp>
          <p:nvSpPr>
            <p:cNvPr id="27" name="TextBox 26">
              <a:extLst>
                <a:ext uri="{FF2B5EF4-FFF2-40B4-BE49-F238E27FC236}">
                  <a16:creationId xmlns:a16="http://schemas.microsoft.com/office/drawing/2014/main" id="{58944A85-591D-4BC7-B032-E4600CDB3BF1}"/>
                </a:ext>
              </a:extLst>
            </p:cNvPr>
            <p:cNvSpPr txBox="1"/>
            <p:nvPr/>
          </p:nvSpPr>
          <p:spPr>
            <a:xfrm>
              <a:off x="5297411" y="2442124"/>
              <a:ext cx="2129324" cy="1015663"/>
            </a:xfrm>
            <a:prstGeom prst="rect">
              <a:avLst/>
            </a:prstGeom>
            <a:noFill/>
          </p:spPr>
          <p:txBody>
            <a:bodyPr wrap="square" rtlCol="0">
              <a:spAutoFit/>
            </a:bodyPr>
            <a:lstStyle/>
            <a:p>
              <a:r>
                <a:rPr lang="en-US" sz="2000" b="1" dirty="0">
                  <a:solidFill>
                    <a:schemeClr val="bg1"/>
                  </a:solidFill>
                </a:rPr>
                <a:t>Come on, The Avengers Passes, right?</a:t>
              </a:r>
            </a:p>
          </p:txBody>
        </p:sp>
      </p:grpSp>
      <p:grpSp>
        <p:nvGrpSpPr>
          <p:cNvPr id="31" name="Group 30">
            <a:extLst>
              <a:ext uri="{FF2B5EF4-FFF2-40B4-BE49-F238E27FC236}">
                <a16:creationId xmlns:a16="http://schemas.microsoft.com/office/drawing/2014/main" id="{2287D3F6-FF3E-4B33-A810-9154AAD84A0E}"/>
              </a:ext>
            </a:extLst>
          </p:cNvPr>
          <p:cNvGrpSpPr/>
          <p:nvPr/>
        </p:nvGrpSpPr>
        <p:grpSpPr>
          <a:xfrm>
            <a:off x="7086568" y="835575"/>
            <a:ext cx="4857645" cy="5805605"/>
            <a:chOff x="7086568" y="835575"/>
            <a:chExt cx="4857645" cy="5805605"/>
          </a:xfrm>
        </p:grpSpPr>
        <p:pic>
          <p:nvPicPr>
            <p:cNvPr id="29" name="Picture 28">
              <a:extLst>
                <a:ext uri="{FF2B5EF4-FFF2-40B4-BE49-F238E27FC236}">
                  <a16:creationId xmlns:a16="http://schemas.microsoft.com/office/drawing/2014/main" id="{B32C6331-712D-472D-8AA1-B83D44FFFD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30370" y="1630251"/>
              <a:ext cx="2513843" cy="5010929"/>
            </a:xfrm>
            <a:prstGeom prst="rect">
              <a:avLst/>
            </a:prstGeom>
          </p:spPr>
        </p:pic>
        <p:sp>
          <p:nvSpPr>
            <p:cNvPr id="30" name="Speech Bubble: Oval 29">
              <a:extLst>
                <a:ext uri="{FF2B5EF4-FFF2-40B4-BE49-F238E27FC236}">
                  <a16:creationId xmlns:a16="http://schemas.microsoft.com/office/drawing/2014/main" id="{A515AFFA-909B-4918-88A8-E99C3981CE7D}"/>
                </a:ext>
              </a:extLst>
            </p:cNvPr>
            <p:cNvSpPr/>
            <p:nvPr/>
          </p:nvSpPr>
          <p:spPr>
            <a:xfrm>
              <a:off x="7086568" y="835575"/>
              <a:ext cx="3002206" cy="1305017"/>
            </a:xfrm>
            <a:prstGeom prst="wedgeEllipseCallout">
              <a:avLst>
                <a:gd name="adj1" fmla="val 54382"/>
                <a:gd name="adj2" fmla="val 5637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D83AA5C2-613F-4C9E-8C8B-31F8B94CFA10}"/>
                </a:ext>
              </a:extLst>
            </p:cNvPr>
            <p:cNvSpPr txBox="1"/>
            <p:nvPr/>
          </p:nvSpPr>
          <p:spPr>
            <a:xfrm>
              <a:off x="7780843" y="1118509"/>
              <a:ext cx="1682820" cy="646331"/>
            </a:xfrm>
            <a:prstGeom prst="rect">
              <a:avLst/>
            </a:prstGeom>
            <a:noFill/>
          </p:spPr>
          <p:txBody>
            <a:bodyPr wrap="square" rtlCol="0">
              <a:spAutoFit/>
            </a:bodyPr>
            <a:lstStyle/>
            <a:p>
              <a:pPr algn="ctr"/>
              <a:r>
                <a:rPr lang="en-US" dirty="0">
                  <a:solidFill>
                    <a:schemeClr val="bg1"/>
                  </a:solidFill>
                </a:rPr>
                <a:t>Sorry, Scarlett.  Still a big……</a:t>
              </a:r>
            </a:p>
          </p:txBody>
        </p:sp>
      </p:grpSp>
      <p:pic>
        <p:nvPicPr>
          <p:cNvPr id="33" name="Picture 32">
            <a:extLst>
              <a:ext uri="{FF2B5EF4-FFF2-40B4-BE49-F238E27FC236}">
                <a16:creationId xmlns:a16="http://schemas.microsoft.com/office/drawing/2014/main" id="{FD4A01E4-FB64-436E-A723-38F7D41B31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959787">
            <a:off x="4880729" y="1431706"/>
            <a:ext cx="6334125" cy="6334125"/>
          </a:xfrm>
          <a:prstGeom prst="rect">
            <a:avLst/>
          </a:prstGeom>
        </p:spPr>
      </p:pic>
    </p:spTree>
    <p:extLst>
      <p:ext uri="{BB962C8B-B14F-4D97-AF65-F5344CB8AC3E}">
        <p14:creationId xmlns:p14="http://schemas.microsoft.com/office/powerpoint/2010/main" val="2889560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100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par>
                          <p:cTn id="9" fill="hold">
                            <p:stCondLst>
                              <p:cond delay="1500"/>
                            </p:stCondLst>
                            <p:childTnLst>
                              <p:par>
                                <p:cTn id="10" presetID="2" presetClass="entr" presetSubtype="1" fill="hold" nodeType="afterEffect">
                                  <p:stCondLst>
                                    <p:cond delay="200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500" fill="hold"/>
                                        <p:tgtEl>
                                          <p:spTgt spid="18"/>
                                        </p:tgtEl>
                                        <p:attrNameLst>
                                          <p:attrName>ppt_x</p:attrName>
                                        </p:attrNameLst>
                                      </p:cBhvr>
                                      <p:tavLst>
                                        <p:tav tm="0">
                                          <p:val>
                                            <p:strVal val="#ppt_x"/>
                                          </p:val>
                                        </p:tav>
                                        <p:tav tm="100000">
                                          <p:val>
                                            <p:strVal val="#ppt_x"/>
                                          </p:val>
                                        </p:tav>
                                      </p:tavLst>
                                    </p:anim>
                                    <p:anim calcmode="lin" valueType="num">
                                      <p:cBhvr additive="base">
                                        <p:cTn id="13" dur="500" fill="hold"/>
                                        <p:tgtEl>
                                          <p:spTgt spid="18"/>
                                        </p:tgtEl>
                                        <p:attrNameLst>
                                          <p:attrName>ppt_y</p:attrName>
                                        </p:attrNameLst>
                                      </p:cBhvr>
                                      <p:tavLst>
                                        <p:tav tm="0">
                                          <p:val>
                                            <p:strVal val="0-#ppt_h/2"/>
                                          </p:val>
                                        </p:tav>
                                        <p:tav tm="100000">
                                          <p:val>
                                            <p:strVal val="#ppt_y"/>
                                          </p:val>
                                        </p:tav>
                                      </p:tavLst>
                                    </p:anim>
                                  </p:childTnLst>
                                </p:cTn>
                              </p:par>
                            </p:childTnLst>
                          </p:cTn>
                        </p:par>
                        <p:par>
                          <p:cTn id="14" fill="hold">
                            <p:stCondLst>
                              <p:cond delay="4000"/>
                            </p:stCondLst>
                            <p:childTnLst>
                              <p:par>
                                <p:cTn id="15" presetID="2" presetClass="entr" presetSubtype="1" fill="hold" nodeType="afterEffect">
                                  <p:stCondLst>
                                    <p:cond delay="200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fill="hold"/>
                                        <p:tgtEl>
                                          <p:spTgt spid="20"/>
                                        </p:tgtEl>
                                        <p:attrNameLst>
                                          <p:attrName>ppt_x</p:attrName>
                                        </p:attrNameLst>
                                      </p:cBhvr>
                                      <p:tavLst>
                                        <p:tav tm="0">
                                          <p:val>
                                            <p:strVal val="#ppt_x"/>
                                          </p:val>
                                        </p:tav>
                                        <p:tav tm="100000">
                                          <p:val>
                                            <p:strVal val="#ppt_x"/>
                                          </p:val>
                                        </p:tav>
                                      </p:tavLst>
                                    </p:anim>
                                    <p:anim calcmode="lin" valueType="num">
                                      <p:cBhvr additive="base">
                                        <p:cTn id="18" dur="500" fill="hold"/>
                                        <p:tgtEl>
                                          <p:spTgt spid="20"/>
                                        </p:tgtEl>
                                        <p:attrNameLst>
                                          <p:attrName>ppt_y</p:attrName>
                                        </p:attrNameLst>
                                      </p:cBhvr>
                                      <p:tavLst>
                                        <p:tav tm="0">
                                          <p:val>
                                            <p:strVal val="0-#ppt_h/2"/>
                                          </p:val>
                                        </p:tav>
                                        <p:tav tm="100000">
                                          <p:val>
                                            <p:strVal val="#ppt_y"/>
                                          </p:val>
                                        </p:tav>
                                      </p:tavLst>
                                    </p:anim>
                                  </p:childTnLst>
                                </p:cTn>
                              </p:par>
                            </p:childTnLst>
                          </p:cTn>
                        </p:par>
                        <p:par>
                          <p:cTn id="19" fill="hold">
                            <p:stCondLst>
                              <p:cond delay="6500"/>
                            </p:stCondLst>
                            <p:childTnLst>
                              <p:par>
                                <p:cTn id="20" presetID="2" presetClass="entr" presetSubtype="12" fill="hold" nodeType="afterEffect">
                                  <p:stCondLst>
                                    <p:cond delay="200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fill="hold"/>
                                        <p:tgtEl>
                                          <p:spTgt spid="23"/>
                                        </p:tgtEl>
                                        <p:attrNameLst>
                                          <p:attrName>ppt_x</p:attrName>
                                        </p:attrNameLst>
                                      </p:cBhvr>
                                      <p:tavLst>
                                        <p:tav tm="0">
                                          <p:val>
                                            <p:strVal val="0-#ppt_w/2"/>
                                          </p:val>
                                        </p:tav>
                                        <p:tav tm="100000">
                                          <p:val>
                                            <p:strVal val="#ppt_x"/>
                                          </p:val>
                                        </p:tav>
                                      </p:tavLst>
                                    </p:anim>
                                    <p:anim calcmode="lin" valueType="num">
                                      <p:cBhvr additive="base">
                                        <p:cTn id="23" dur="500" fill="hold"/>
                                        <p:tgtEl>
                                          <p:spTgt spid="23"/>
                                        </p:tgtEl>
                                        <p:attrNameLst>
                                          <p:attrName>ppt_y</p:attrName>
                                        </p:attrNameLst>
                                      </p:cBhvr>
                                      <p:tavLst>
                                        <p:tav tm="0">
                                          <p:val>
                                            <p:strVal val="1+#ppt_h/2"/>
                                          </p:val>
                                        </p:tav>
                                        <p:tav tm="100000">
                                          <p:val>
                                            <p:strVal val="#ppt_y"/>
                                          </p:val>
                                        </p:tav>
                                      </p:tavLst>
                                    </p:anim>
                                  </p:childTnLst>
                                </p:cTn>
                              </p:par>
                            </p:childTnLst>
                          </p:cTn>
                        </p:par>
                        <p:par>
                          <p:cTn id="24" fill="hold">
                            <p:stCondLst>
                              <p:cond delay="9000"/>
                            </p:stCondLst>
                            <p:childTnLst>
                              <p:par>
                                <p:cTn id="25" presetID="2" presetClass="entr" presetSubtype="12" fill="hold" nodeType="afterEffect">
                                  <p:stCondLst>
                                    <p:cond delay="200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fill="hold"/>
                                        <p:tgtEl>
                                          <p:spTgt spid="25"/>
                                        </p:tgtEl>
                                        <p:attrNameLst>
                                          <p:attrName>ppt_x</p:attrName>
                                        </p:attrNameLst>
                                      </p:cBhvr>
                                      <p:tavLst>
                                        <p:tav tm="0">
                                          <p:val>
                                            <p:strVal val="0-#ppt_w/2"/>
                                          </p:val>
                                        </p:tav>
                                        <p:tav tm="100000">
                                          <p:val>
                                            <p:strVal val="#ppt_x"/>
                                          </p:val>
                                        </p:tav>
                                      </p:tavLst>
                                    </p:anim>
                                    <p:anim calcmode="lin" valueType="num">
                                      <p:cBhvr additive="base">
                                        <p:cTn id="28" dur="500" fill="hold"/>
                                        <p:tgtEl>
                                          <p:spTgt spid="25"/>
                                        </p:tgtEl>
                                        <p:attrNameLst>
                                          <p:attrName>ppt_y</p:attrName>
                                        </p:attrNameLst>
                                      </p:cBhvr>
                                      <p:tavLst>
                                        <p:tav tm="0">
                                          <p:val>
                                            <p:strVal val="1+#ppt_h/2"/>
                                          </p:val>
                                        </p:tav>
                                        <p:tav tm="100000">
                                          <p:val>
                                            <p:strVal val="#ppt_y"/>
                                          </p:val>
                                        </p:tav>
                                      </p:tavLst>
                                    </p:anim>
                                  </p:childTnLst>
                                </p:cTn>
                              </p:par>
                            </p:childTnLst>
                          </p:cTn>
                        </p:par>
                        <p:par>
                          <p:cTn id="29" fill="hold">
                            <p:stCondLst>
                              <p:cond delay="11500"/>
                            </p:stCondLst>
                            <p:childTnLst>
                              <p:par>
                                <p:cTn id="30" presetID="2" presetClass="entr" presetSubtype="6" fill="hold" nodeType="afterEffect">
                                  <p:stCondLst>
                                    <p:cond delay="2000"/>
                                  </p:stCondLst>
                                  <p:childTnLst>
                                    <p:set>
                                      <p:cBhvr>
                                        <p:cTn id="31" dur="1" fill="hold">
                                          <p:stCondLst>
                                            <p:cond delay="0"/>
                                          </p:stCondLst>
                                        </p:cTn>
                                        <p:tgtEl>
                                          <p:spTgt spid="32"/>
                                        </p:tgtEl>
                                        <p:attrNameLst>
                                          <p:attrName>style.visibility</p:attrName>
                                        </p:attrNameLst>
                                      </p:cBhvr>
                                      <p:to>
                                        <p:strVal val="visible"/>
                                      </p:to>
                                    </p:set>
                                    <p:anim calcmode="lin" valueType="num">
                                      <p:cBhvr additive="base">
                                        <p:cTn id="32" dur="500" fill="hold"/>
                                        <p:tgtEl>
                                          <p:spTgt spid="32"/>
                                        </p:tgtEl>
                                        <p:attrNameLst>
                                          <p:attrName>ppt_x</p:attrName>
                                        </p:attrNameLst>
                                      </p:cBhvr>
                                      <p:tavLst>
                                        <p:tav tm="0">
                                          <p:val>
                                            <p:strVal val="1+#ppt_w/2"/>
                                          </p:val>
                                        </p:tav>
                                        <p:tav tm="100000">
                                          <p:val>
                                            <p:strVal val="#ppt_x"/>
                                          </p:val>
                                        </p:tav>
                                      </p:tavLst>
                                    </p:anim>
                                    <p:anim calcmode="lin" valueType="num">
                                      <p:cBhvr additive="base">
                                        <p:cTn id="33" dur="500" fill="hold"/>
                                        <p:tgtEl>
                                          <p:spTgt spid="32"/>
                                        </p:tgtEl>
                                        <p:attrNameLst>
                                          <p:attrName>ppt_y</p:attrName>
                                        </p:attrNameLst>
                                      </p:cBhvr>
                                      <p:tavLst>
                                        <p:tav tm="0">
                                          <p:val>
                                            <p:strVal val="1+#ppt_h/2"/>
                                          </p:val>
                                        </p:tav>
                                        <p:tav tm="100000">
                                          <p:val>
                                            <p:strVal val="#ppt_y"/>
                                          </p:val>
                                        </p:tav>
                                      </p:tavLst>
                                    </p:anim>
                                  </p:childTnLst>
                                </p:cTn>
                              </p:par>
                            </p:childTnLst>
                          </p:cTn>
                        </p:par>
                        <p:par>
                          <p:cTn id="34" fill="hold">
                            <p:stCondLst>
                              <p:cond delay="14000"/>
                            </p:stCondLst>
                            <p:childTnLst>
                              <p:par>
                                <p:cTn id="35" presetID="1" presetClass="entr" presetSubtype="0" fill="hold" nodeType="afterEffect">
                                  <p:stCondLst>
                                    <p:cond delay="2000"/>
                                  </p:stCondLst>
                                  <p:childTnLst>
                                    <p:set>
                                      <p:cBhvr>
                                        <p:cTn id="36" dur="1" fill="hold">
                                          <p:stCondLst>
                                            <p:cond delay="0"/>
                                          </p:stCondLst>
                                        </p:cTn>
                                        <p:tgtEl>
                                          <p:spTgt spid="31"/>
                                        </p:tgtEl>
                                        <p:attrNameLst>
                                          <p:attrName>style.visibility</p:attrName>
                                        </p:attrNameLst>
                                      </p:cBhvr>
                                      <p:to>
                                        <p:strVal val="visible"/>
                                      </p:to>
                                    </p:set>
                                  </p:childTnLst>
                                </p:cTn>
                              </p:par>
                            </p:childTnLst>
                          </p:cTn>
                        </p:par>
                        <p:par>
                          <p:cTn id="37" fill="hold">
                            <p:stCondLst>
                              <p:cond delay="16000"/>
                            </p:stCondLst>
                            <p:childTnLst>
                              <p:par>
                                <p:cTn id="38" presetID="2" presetClass="entr" presetSubtype="6" fill="hold" nodeType="afterEffect">
                                  <p:stCondLst>
                                    <p:cond delay="1000"/>
                                  </p:stCondLst>
                                  <p:childTnLst>
                                    <p:set>
                                      <p:cBhvr>
                                        <p:cTn id="39" dur="1" fill="hold">
                                          <p:stCondLst>
                                            <p:cond delay="0"/>
                                          </p:stCondLst>
                                        </p:cTn>
                                        <p:tgtEl>
                                          <p:spTgt spid="33"/>
                                        </p:tgtEl>
                                        <p:attrNameLst>
                                          <p:attrName>style.visibility</p:attrName>
                                        </p:attrNameLst>
                                      </p:cBhvr>
                                      <p:to>
                                        <p:strVal val="visible"/>
                                      </p:to>
                                    </p:set>
                                    <p:anim calcmode="lin" valueType="num">
                                      <p:cBhvr additive="base">
                                        <p:cTn id="40" dur="500" fill="hold"/>
                                        <p:tgtEl>
                                          <p:spTgt spid="33"/>
                                        </p:tgtEl>
                                        <p:attrNameLst>
                                          <p:attrName>ppt_x</p:attrName>
                                        </p:attrNameLst>
                                      </p:cBhvr>
                                      <p:tavLst>
                                        <p:tav tm="0">
                                          <p:val>
                                            <p:strVal val="1+#ppt_w/2"/>
                                          </p:val>
                                        </p:tav>
                                        <p:tav tm="100000">
                                          <p:val>
                                            <p:strVal val="#ppt_x"/>
                                          </p:val>
                                        </p:tav>
                                      </p:tavLst>
                                    </p:anim>
                                    <p:anim calcmode="lin" valueType="num">
                                      <p:cBhvr additive="base">
                                        <p:cTn id="41"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EC8DE8A-53CC-4221-873D-DC14CA6137CD}"/>
              </a:ext>
            </a:extLst>
          </p:cNvPr>
          <p:cNvGrpSpPr/>
          <p:nvPr/>
        </p:nvGrpSpPr>
        <p:grpSpPr>
          <a:xfrm>
            <a:off x="10097230" y="2479441"/>
            <a:ext cx="1748592" cy="4128619"/>
            <a:chOff x="10097230" y="2479441"/>
            <a:chExt cx="1748592" cy="4128619"/>
          </a:xfrm>
        </p:grpSpPr>
        <p:pic>
          <p:nvPicPr>
            <p:cNvPr id="32" name="Picture 31">
              <a:extLst>
                <a:ext uri="{FF2B5EF4-FFF2-40B4-BE49-F238E27FC236}">
                  <a16:creationId xmlns:a16="http://schemas.microsoft.com/office/drawing/2014/main" id="{9A8F2EE9-71B4-42AF-A031-6901F711AE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7230" y="2479441"/>
              <a:ext cx="1748592" cy="4128619"/>
            </a:xfrm>
            <a:prstGeom prst="rect">
              <a:avLst/>
            </a:prstGeom>
          </p:spPr>
        </p:pic>
        <p:pic>
          <p:nvPicPr>
            <p:cNvPr id="7" name="Picture 6">
              <a:extLst>
                <a:ext uri="{FF2B5EF4-FFF2-40B4-BE49-F238E27FC236}">
                  <a16:creationId xmlns:a16="http://schemas.microsoft.com/office/drawing/2014/main" id="{A5091B7B-E487-4F47-BC1E-A8AB5E5E77CF}"/>
                </a:ext>
              </a:extLst>
            </p:cNvPr>
            <p:cNvPicPr>
              <a:picLocks noChangeAspect="1"/>
            </p:cNvPicPr>
            <p:nvPr/>
          </p:nvPicPr>
          <p:blipFill>
            <a:blip r:embed="rId3"/>
            <a:stretch>
              <a:fillRect/>
            </a:stretch>
          </p:blipFill>
          <p:spPr>
            <a:xfrm>
              <a:off x="10697506" y="2573558"/>
              <a:ext cx="609426" cy="530426"/>
            </a:xfrm>
            <a:prstGeom prst="rect">
              <a:avLst/>
            </a:prstGeom>
            <a:effectLst>
              <a:softEdge rad="63500"/>
            </a:effectLst>
          </p:spPr>
        </p:pic>
      </p:grpSp>
      <p:grpSp>
        <p:nvGrpSpPr>
          <p:cNvPr id="23" name="Group 22">
            <a:extLst>
              <a:ext uri="{FF2B5EF4-FFF2-40B4-BE49-F238E27FC236}">
                <a16:creationId xmlns:a16="http://schemas.microsoft.com/office/drawing/2014/main" id="{E64BE5E8-F30B-4AC7-9BDF-D6094C464B97}"/>
              </a:ext>
            </a:extLst>
          </p:cNvPr>
          <p:cNvGrpSpPr/>
          <p:nvPr/>
        </p:nvGrpSpPr>
        <p:grpSpPr>
          <a:xfrm>
            <a:off x="7657396" y="2487049"/>
            <a:ext cx="2092848" cy="4171745"/>
            <a:chOff x="7657396" y="2487049"/>
            <a:chExt cx="2092848" cy="4171745"/>
          </a:xfrm>
        </p:grpSpPr>
        <p:pic>
          <p:nvPicPr>
            <p:cNvPr id="27" name="Picture 26">
              <a:extLst>
                <a:ext uri="{FF2B5EF4-FFF2-40B4-BE49-F238E27FC236}">
                  <a16:creationId xmlns:a16="http://schemas.microsoft.com/office/drawing/2014/main" id="{9AAC4E46-453F-49FA-8BF2-E38A6861E6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57396" y="2487049"/>
              <a:ext cx="2092848" cy="4171745"/>
            </a:xfrm>
            <a:prstGeom prst="rect">
              <a:avLst/>
            </a:prstGeom>
          </p:spPr>
        </p:pic>
        <p:pic>
          <p:nvPicPr>
            <p:cNvPr id="12" name="Picture 11">
              <a:extLst>
                <a:ext uri="{FF2B5EF4-FFF2-40B4-BE49-F238E27FC236}">
                  <a16:creationId xmlns:a16="http://schemas.microsoft.com/office/drawing/2014/main" id="{77222891-76F8-4582-A5C7-A9438C4343AE}"/>
                </a:ext>
              </a:extLst>
            </p:cNvPr>
            <p:cNvPicPr>
              <a:picLocks noChangeAspect="1"/>
            </p:cNvPicPr>
            <p:nvPr/>
          </p:nvPicPr>
          <p:blipFill>
            <a:blip r:embed="rId5"/>
            <a:stretch>
              <a:fillRect/>
            </a:stretch>
          </p:blipFill>
          <p:spPr>
            <a:xfrm>
              <a:off x="8460932" y="2600646"/>
              <a:ext cx="485775" cy="476250"/>
            </a:xfrm>
            <a:prstGeom prst="rect">
              <a:avLst/>
            </a:prstGeom>
            <a:effectLst>
              <a:softEdge rad="63500"/>
            </a:effectLst>
          </p:spPr>
        </p:pic>
      </p:grpSp>
      <p:grpSp>
        <p:nvGrpSpPr>
          <p:cNvPr id="18" name="Group 17">
            <a:extLst>
              <a:ext uri="{FF2B5EF4-FFF2-40B4-BE49-F238E27FC236}">
                <a16:creationId xmlns:a16="http://schemas.microsoft.com/office/drawing/2014/main" id="{F40CEF50-02E1-49C5-9CB9-E80219D9C995}"/>
              </a:ext>
            </a:extLst>
          </p:cNvPr>
          <p:cNvGrpSpPr/>
          <p:nvPr/>
        </p:nvGrpSpPr>
        <p:grpSpPr>
          <a:xfrm>
            <a:off x="5416278" y="2457879"/>
            <a:ext cx="2092848" cy="4171745"/>
            <a:chOff x="5416278" y="2457879"/>
            <a:chExt cx="2092848" cy="4171745"/>
          </a:xfrm>
        </p:grpSpPr>
        <p:pic>
          <p:nvPicPr>
            <p:cNvPr id="14" name="Picture 13">
              <a:extLst>
                <a:ext uri="{FF2B5EF4-FFF2-40B4-BE49-F238E27FC236}">
                  <a16:creationId xmlns:a16="http://schemas.microsoft.com/office/drawing/2014/main" id="{3AD0E16D-153A-404F-B136-CBDDBF9474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16278" y="2457879"/>
              <a:ext cx="2092848" cy="4171745"/>
            </a:xfrm>
            <a:prstGeom prst="rect">
              <a:avLst/>
            </a:prstGeom>
          </p:spPr>
        </p:pic>
        <p:pic>
          <p:nvPicPr>
            <p:cNvPr id="5" name="Picture 4">
              <a:extLst>
                <a:ext uri="{FF2B5EF4-FFF2-40B4-BE49-F238E27FC236}">
                  <a16:creationId xmlns:a16="http://schemas.microsoft.com/office/drawing/2014/main" id="{DACDC63B-81F1-41CE-B8C4-501D832F3FEB}"/>
                </a:ext>
              </a:extLst>
            </p:cNvPr>
            <p:cNvPicPr>
              <a:picLocks noChangeAspect="1"/>
            </p:cNvPicPr>
            <p:nvPr/>
          </p:nvPicPr>
          <p:blipFill>
            <a:blip r:embed="rId6"/>
            <a:stretch>
              <a:fillRect/>
            </a:stretch>
          </p:blipFill>
          <p:spPr>
            <a:xfrm>
              <a:off x="6162345" y="2498700"/>
              <a:ext cx="600714" cy="563527"/>
            </a:xfrm>
            <a:prstGeom prst="rect">
              <a:avLst/>
            </a:prstGeom>
            <a:effectLst>
              <a:softEdge rad="88900"/>
            </a:effectLst>
          </p:spPr>
        </p:pic>
      </p:grpSp>
      <p:grpSp>
        <p:nvGrpSpPr>
          <p:cNvPr id="17" name="Group 16">
            <a:extLst>
              <a:ext uri="{FF2B5EF4-FFF2-40B4-BE49-F238E27FC236}">
                <a16:creationId xmlns:a16="http://schemas.microsoft.com/office/drawing/2014/main" id="{023EAD67-6A22-4389-BBEE-8AFB4C037C14}"/>
              </a:ext>
            </a:extLst>
          </p:cNvPr>
          <p:cNvGrpSpPr/>
          <p:nvPr/>
        </p:nvGrpSpPr>
        <p:grpSpPr>
          <a:xfrm>
            <a:off x="2353166" y="2486187"/>
            <a:ext cx="1748592" cy="4128619"/>
            <a:chOff x="2353166" y="2486187"/>
            <a:chExt cx="1748592" cy="4128619"/>
          </a:xfrm>
        </p:grpSpPr>
        <p:pic>
          <p:nvPicPr>
            <p:cNvPr id="22" name="Picture 21">
              <a:extLst>
                <a:ext uri="{FF2B5EF4-FFF2-40B4-BE49-F238E27FC236}">
                  <a16:creationId xmlns:a16="http://schemas.microsoft.com/office/drawing/2014/main" id="{ED4D8894-BCF3-4D98-8CA4-D2E74AB8F7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3166" y="2486187"/>
              <a:ext cx="1748592" cy="4128619"/>
            </a:xfrm>
            <a:prstGeom prst="rect">
              <a:avLst/>
            </a:prstGeom>
          </p:spPr>
        </p:pic>
        <p:pic>
          <p:nvPicPr>
            <p:cNvPr id="11" name="Picture 10">
              <a:extLst>
                <a:ext uri="{FF2B5EF4-FFF2-40B4-BE49-F238E27FC236}">
                  <a16:creationId xmlns:a16="http://schemas.microsoft.com/office/drawing/2014/main" id="{9E55243E-8371-4BA0-85E2-5A26422B9973}"/>
                </a:ext>
              </a:extLst>
            </p:cNvPr>
            <p:cNvPicPr>
              <a:picLocks noChangeAspect="1"/>
            </p:cNvPicPr>
            <p:nvPr/>
          </p:nvPicPr>
          <p:blipFill>
            <a:blip r:embed="rId7"/>
            <a:stretch>
              <a:fillRect/>
            </a:stretch>
          </p:blipFill>
          <p:spPr>
            <a:xfrm>
              <a:off x="2994099" y="2610171"/>
              <a:ext cx="466725" cy="457200"/>
            </a:xfrm>
            <a:prstGeom prst="rect">
              <a:avLst/>
            </a:prstGeom>
            <a:effectLst>
              <a:softEdge rad="76200"/>
            </a:effectLst>
          </p:spPr>
        </p:pic>
      </p:grpSp>
      <p:grpSp>
        <p:nvGrpSpPr>
          <p:cNvPr id="39" name="Group 38">
            <a:extLst>
              <a:ext uri="{FF2B5EF4-FFF2-40B4-BE49-F238E27FC236}">
                <a16:creationId xmlns:a16="http://schemas.microsoft.com/office/drawing/2014/main" id="{3E1ED05D-A878-4E02-9AE6-5626447764B7}"/>
              </a:ext>
            </a:extLst>
          </p:cNvPr>
          <p:cNvGrpSpPr/>
          <p:nvPr/>
        </p:nvGrpSpPr>
        <p:grpSpPr>
          <a:xfrm>
            <a:off x="2379657" y="2465190"/>
            <a:ext cx="1748592" cy="4128619"/>
            <a:chOff x="2353166" y="2486187"/>
            <a:chExt cx="1748592" cy="4128619"/>
          </a:xfrm>
        </p:grpSpPr>
        <p:pic>
          <p:nvPicPr>
            <p:cNvPr id="40" name="Picture 39">
              <a:extLst>
                <a:ext uri="{FF2B5EF4-FFF2-40B4-BE49-F238E27FC236}">
                  <a16:creationId xmlns:a16="http://schemas.microsoft.com/office/drawing/2014/main" id="{59F12E35-8B1B-4F24-AC5B-17B1E43A18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3166" y="2486187"/>
              <a:ext cx="1748592" cy="4128619"/>
            </a:xfrm>
            <a:prstGeom prst="rect">
              <a:avLst/>
            </a:prstGeom>
          </p:spPr>
        </p:pic>
        <p:pic>
          <p:nvPicPr>
            <p:cNvPr id="41" name="Picture 40">
              <a:extLst>
                <a:ext uri="{FF2B5EF4-FFF2-40B4-BE49-F238E27FC236}">
                  <a16:creationId xmlns:a16="http://schemas.microsoft.com/office/drawing/2014/main" id="{51062997-667D-4EAF-8EA5-14C6D683F0DF}"/>
                </a:ext>
              </a:extLst>
            </p:cNvPr>
            <p:cNvPicPr>
              <a:picLocks noChangeAspect="1"/>
            </p:cNvPicPr>
            <p:nvPr/>
          </p:nvPicPr>
          <p:blipFill>
            <a:blip r:embed="rId7"/>
            <a:stretch>
              <a:fillRect/>
            </a:stretch>
          </p:blipFill>
          <p:spPr>
            <a:xfrm>
              <a:off x="2994099" y="2610171"/>
              <a:ext cx="466725" cy="457200"/>
            </a:xfrm>
            <a:prstGeom prst="rect">
              <a:avLst/>
            </a:prstGeom>
            <a:effectLst>
              <a:softEdge rad="76200"/>
            </a:effectLst>
          </p:spPr>
        </p:pic>
      </p:grpSp>
      <p:sp>
        <p:nvSpPr>
          <p:cNvPr id="2" name="Title 1">
            <a:extLst>
              <a:ext uri="{FF2B5EF4-FFF2-40B4-BE49-F238E27FC236}">
                <a16:creationId xmlns:a16="http://schemas.microsoft.com/office/drawing/2014/main" id="{E6C87B90-6D0E-4872-93D2-C771D3AC8E32}"/>
              </a:ext>
            </a:extLst>
          </p:cNvPr>
          <p:cNvSpPr>
            <a:spLocks noGrp="1"/>
          </p:cNvSpPr>
          <p:nvPr>
            <p:ph type="title"/>
          </p:nvPr>
        </p:nvSpPr>
        <p:spPr>
          <a:xfrm>
            <a:off x="665824" y="698396"/>
            <a:ext cx="9227983" cy="706964"/>
          </a:xfrm>
        </p:spPr>
        <p:txBody>
          <a:bodyPr/>
          <a:lstStyle/>
          <a:p>
            <a:r>
              <a:rPr lang="en-US" dirty="0"/>
              <a:t>Suddenly, we had a lot of questions…</a:t>
            </a:r>
          </a:p>
        </p:txBody>
      </p:sp>
      <p:sp>
        <p:nvSpPr>
          <p:cNvPr id="15" name="Speech Bubble: Oval 14">
            <a:extLst>
              <a:ext uri="{FF2B5EF4-FFF2-40B4-BE49-F238E27FC236}">
                <a16:creationId xmlns:a16="http://schemas.microsoft.com/office/drawing/2014/main" id="{613D553D-7886-4AB7-91D6-F49D678BA9D5}"/>
              </a:ext>
            </a:extLst>
          </p:cNvPr>
          <p:cNvSpPr/>
          <p:nvPr/>
        </p:nvSpPr>
        <p:spPr>
          <a:xfrm>
            <a:off x="4128249" y="3666575"/>
            <a:ext cx="2092848" cy="1305017"/>
          </a:xfrm>
          <a:prstGeom prst="wedgeEllipseCallout">
            <a:avLst>
              <a:gd name="adj1" fmla="val 52854"/>
              <a:gd name="adj2" fmla="val -9337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FE103ABC-C30E-4DCE-94F0-1FE5F45EC9C7}"/>
              </a:ext>
            </a:extLst>
          </p:cNvPr>
          <p:cNvSpPr txBox="1"/>
          <p:nvPr/>
        </p:nvSpPr>
        <p:spPr>
          <a:xfrm>
            <a:off x="4314076" y="3778600"/>
            <a:ext cx="1797805" cy="1200329"/>
          </a:xfrm>
          <a:prstGeom prst="rect">
            <a:avLst/>
          </a:prstGeom>
          <a:noFill/>
        </p:spPr>
        <p:txBody>
          <a:bodyPr wrap="square" rtlCol="0">
            <a:spAutoFit/>
          </a:bodyPr>
          <a:lstStyle/>
          <a:p>
            <a:pPr algn="ctr"/>
            <a:r>
              <a:rPr lang="en-US" dirty="0">
                <a:solidFill>
                  <a:schemeClr val="bg1"/>
                </a:solidFill>
              </a:rPr>
              <a:t>Have average Bechdel scores changed over time?</a:t>
            </a:r>
          </a:p>
        </p:txBody>
      </p:sp>
      <p:grpSp>
        <p:nvGrpSpPr>
          <p:cNvPr id="3" name="Group 2">
            <a:extLst>
              <a:ext uri="{FF2B5EF4-FFF2-40B4-BE49-F238E27FC236}">
                <a16:creationId xmlns:a16="http://schemas.microsoft.com/office/drawing/2014/main" id="{274215EF-2CD8-4F95-9638-8419259B8AF0}"/>
              </a:ext>
            </a:extLst>
          </p:cNvPr>
          <p:cNvGrpSpPr/>
          <p:nvPr/>
        </p:nvGrpSpPr>
        <p:grpSpPr>
          <a:xfrm>
            <a:off x="1284799" y="1351611"/>
            <a:ext cx="2092848" cy="1305017"/>
            <a:chOff x="4669509" y="1405360"/>
            <a:chExt cx="2092848" cy="1305017"/>
          </a:xfrm>
        </p:grpSpPr>
        <p:sp>
          <p:nvSpPr>
            <p:cNvPr id="20" name="Speech Bubble: Oval 19">
              <a:extLst>
                <a:ext uri="{FF2B5EF4-FFF2-40B4-BE49-F238E27FC236}">
                  <a16:creationId xmlns:a16="http://schemas.microsoft.com/office/drawing/2014/main" id="{9AECC671-38EB-424E-AC3B-7A6C329DAD7C}"/>
                </a:ext>
              </a:extLst>
            </p:cNvPr>
            <p:cNvSpPr/>
            <p:nvPr/>
          </p:nvSpPr>
          <p:spPr>
            <a:xfrm>
              <a:off x="4669509" y="1405360"/>
              <a:ext cx="2092848" cy="1305017"/>
            </a:xfrm>
            <a:prstGeom prst="wedgeEllipseCallout">
              <a:avLst>
                <a:gd name="adj1" fmla="val -40354"/>
                <a:gd name="adj2" fmla="val 5531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5223B506-3D09-4688-8A6F-0B16AF442374}"/>
                </a:ext>
              </a:extLst>
            </p:cNvPr>
            <p:cNvSpPr txBox="1"/>
            <p:nvPr/>
          </p:nvSpPr>
          <p:spPr>
            <a:xfrm>
              <a:off x="5042967" y="1555180"/>
              <a:ext cx="1362455" cy="923330"/>
            </a:xfrm>
            <a:prstGeom prst="rect">
              <a:avLst/>
            </a:prstGeom>
            <a:noFill/>
          </p:spPr>
          <p:txBody>
            <a:bodyPr wrap="square" rtlCol="0">
              <a:spAutoFit/>
            </a:bodyPr>
            <a:lstStyle/>
            <a:p>
              <a:pPr algn="ctr"/>
              <a:r>
                <a:rPr lang="en-US" dirty="0">
                  <a:solidFill>
                    <a:schemeClr val="bg1"/>
                  </a:solidFill>
                </a:rPr>
                <a:t>What’s the breakdown by genre?</a:t>
              </a:r>
            </a:p>
          </p:txBody>
        </p:sp>
      </p:grpSp>
      <p:sp>
        <p:nvSpPr>
          <p:cNvPr id="28" name="Speech Bubble: Oval 27">
            <a:extLst>
              <a:ext uri="{FF2B5EF4-FFF2-40B4-BE49-F238E27FC236}">
                <a16:creationId xmlns:a16="http://schemas.microsoft.com/office/drawing/2014/main" id="{62A2B5D2-F96D-4D9E-B583-DB6FBA966CB3}"/>
              </a:ext>
            </a:extLst>
          </p:cNvPr>
          <p:cNvSpPr/>
          <p:nvPr/>
        </p:nvSpPr>
        <p:spPr>
          <a:xfrm>
            <a:off x="8768932" y="1310587"/>
            <a:ext cx="2092848" cy="1305017"/>
          </a:xfrm>
          <a:prstGeom prst="wedgeEllipseCallout">
            <a:avLst>
              <a:gd name="adj1" fmla="val -31798"/>
              <a:gd name="adj2" fmla="val 781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extBox 28">
            <a:extLst>
              <a:ext uri="{FF2B5EF4-FFF2-40B4-BE49-F238E27FC236}">
                <a16:creationId xmlns:a16="http://schemas.microsoft.com/office/drawing/2014/main" id="{CA6A31BD-ECC5-4C4E-B158-396C6BB89C1D}"/>
              </a:ext>
            </a:extLst>
          </p:cNvPr>
          <p:cNvSpPr txBox="1"/>
          <p:nvPr/>
        </p:nvSpPr>
        <p:spPr>
          <a:xfrm>
            <a:off x="8837424" y="1374076"/>
            <a:ext cx="1961974" cy="1200329"/>
          </a:xfrm>
          <a:prstGeom prst="rect">
            <a:avLst/>
          </a:prstGeom>
          <a:noFill/>
        </p:spPr>
        <p:txBody>
          <a:bodyPr wrap="square" rtlCol="0">
            <a:spAutoFit/>
          </a:bodyPr>
          <a:lstStyle/>
          <a:p>
            <a:pPr algn="ctr"/>
            <a:r>
              <a:rPr lang="en-US" dirty="0">
                <a:solidFill>
                  <a:schemeClr val="bg1"/>
                </a:solidFill>
              </a:rPr>
              <a:t>Do certain actresses appear in movies that pass?</a:t>
            </a:r>
          </a:p>
        </p:txBody>
      </p:sp>
      <p:sp>
        <p:nvSpPr>
          <p:cNvPr id="24" name="Speech Bubble: Oval 23">
            <a:extLst>
              <a:ext uri="{FF2B5EF4-FFF2-40B4-BE49-F238E27FC236}">
                <a16:creationId xmlns:a16="http://schemas.microsoft.com/office/drawing/2014/main" id="{785240E5-B20B-438C-A582-F1949D539506}"/>
              </a:ext>
            </a:extLst>
          </p:cNvPr>
          <p:cNvSpPr/>
          <p:nvPr/>
        </p:nvSpPr>
        <p:spPr>
          <a:xfrm>
            <a:off x="3883283" y="2251673"/>
            <a:ext cx="2092848" cy="1305017"/>
          </a:xfrm>
          <a:prstGeom prst="wedgeEllipseCallout">
            <a:avLst>
              <a:gd name="adj1" fmla="val -63565"/>
              <a:gd name="adj2" fmla="val 4949"/>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a:extLst>
              <a:ext uri="{FF2B5EF4-FFF2-40B4-BE49-F238E27FC236}">
                <a16:creationId xmlns:a16="http://schemas.microsoft.com/office/drawing/2014/main" id="{028C4ACF-05F9-46D3-ABC6-741E6186658A}"/>
              </a:ext>
            </a:extLst>
          </p:cNvPr>
          <p:cNvSpPr txBox="1"/>
          <p:nvPr/>
        </p:nvSpPr>
        <p:spPr>
          <a:xfrm>
            <a:off x="4248479" y="2427966"/>
            <a:ext cx="1362455" cy="923330"/>
          </a:xfrm>
          <a:prstGeom prst="rect">
            <a:avLst/>
          </a:prstGeom>
          <a:noFill/>
        </p:spPr>
        <p:txBody>
          <a:bodyPr wrap="square" rtlCol="0">
            <a:spAutoFit/>
          </a:bodyPr>
          <a:lstStyle/>
          <a:p>
            <a:pPr algn="ctr"/>
            <a:r>
              <a:rPr lang="en-US" dirty="0">
                <a:solidFill>
                  <a:schemeClr val="bg1"/>
                </a:solidFill>
              </a:rPr>
              <a:t>Do results vary by country?</a:t>
            </a:r>
          </a:p>
        </p:txBody>
      </p:sp>
      <p:sp>
        <p:nvSpPr>
          <p:cNvPr id="30" name="Speech Bubble: Oval 29">
            <a:extLst>
              <a:ext uri="{FF2B5EF4-FFF2-40B4-BE49-F238E27FC236}">
                <a16:creationId xmlns:a16="http://schemas.microsoft.com/office/drawing/2014/main" id="{400C85E8-EE95-45E5-BF54-5A765E68AB36}"/>
              </a:ext>
            </a:extLst>
          </p:cNvPr>
          <p:cNvSpPr/>
          <p:nvPr/>
        </p:nvSpPr>
        <p:spPr>
          <a:xfrm>
            <a:off x="1891336" y="3502236"/>
            <a:ext cx="2092848" cy="1305017"/>
          </a:xfrm>
          <a:prstGeom prst="wedgeEllipseCallout">
            <a:avLst>
              <a:gd name="adj1" fmla="val 5613"/>
              <a:gd name="adj2" fmla="val -78256"/>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A811911A-3F2A-44FF-B1BB-C32A98A224BA}"/>
              </a:ext>
            </a:extLst>
          </p:cNvPr>
          <p:cNvSpPr txBox="1"/>
          <p:nvPr/>
        </p:nvSpPr>
        <p:spPr>
          <a:xfrm>
            <a:off x="2094521" y="3666575"/>
            <a:ext cx="1771650" cy="923330"/>
          </a:xfrm>
          <a:prstGeom prst="rect">
            <a:avLst/>
          </a:prstGeom>
          <a:noFill/>
        </p:spPr>
        <p:txBody>
          <a:bodyPr wrap="square" rtlCol="0">
            <a:spAutoFit/>
          </a:bodyPr>
          <a:lstStyle/>
          <a:p>
            <a:pPr algn="ctr"/>
            <a:r>
              <a:rPr lang="en-US" dirty="0">
                <a:solidFill>
                  <a:schemeClr val="bg1"/>
                </a:solidFill>
              </a:rPr>
              <a:t>Do people like movies better if they pass?</a:t>
            </a:r>
          </a:p>
        </p:txBody>
      </p:sp>
      <p:sp>
        <p:nvSpPr>
          <p:cNvPr id="33" name="Speech Bubble: Oval 32">
            <a:extLst>
              <a:ext uri="{FF2B5EF4-FFF2-40B4-BE49-F238E27FC236}">
                <a16:creationId xmlns:a16="http://schemas.microsoft.com/office/drawing/2014/main" id="{F39E38D7-BB41-4A44-8541-583E8782BB5C}"/>
              </a:ext>
            </a:extLst>
          </p:cNvPr>
          <p:cNvSpPr/>
          <p:nvPr/>
        </p:nvSpPr>
        <p:spPr>
          <a:xfrm>
            <a:off x="8676925" y="3897987"/>
            <a:ext cx="2239569" cy="1305017"/>
          </a:xfrm>
          <a:prstGeom prst="wedgeEllipseCallout">
            <a:avLst>
              <a:gd name="adj1" fmla="val 36617"/>
              <a:gd name="adj2" fmla="val -113874"/>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What are movies about that get 0, 1, 2, or 3 ratings?</a:t>
            </a:r>
          </a:p>
        </p:txBody>
      </p:sp>
      <p:grpSp>
        <p:nvGrpSpPr>
          <p:cNvPr id="13" name="Group 12">
            <a:extLst>
              <a:ext uri="{FF2B5EF4-FFF2-40B4-BE49-F238E27FC236}">
                <a16:creationId xmlns:a16="http://schemas.microsoft.com/office/drawing/2014/main" id="{8ADD81D7-FE4E-4981-A27E-1BC131B5611A}"/>
              </a:ext>
            </a:extLst>
          </p:cNvPr>
          <p:cNvGrpSpPr/>
          <p:nvPr/>
        </p:nvGrpSpPr>
        <p:grpSpPr>
          <a:xfrm>
            <a:off x="165014" y="2368364"/>
            <a:ext cx="2092848" cy="4171745"/>
            <a:chOff x="165014" y="2368364"/>
            <a:chExt cx="2092848" cy="4171745"/>
          </a:xfrm>
        </p:grpSpPr>
        <p:pic>
          <p:nvPicPr>
            <p:cNvPr id="19" name="Picture 18">
              <a:extLst>
                <a:ext uri="{FF2B5EF4-FFF2-40B4-BE49-F238E27FC236}">
                  <a16:creationId xmlns:a16="http://schemas.microsoft.com/office/drawing/2014/main" id="{B253D060-983A-4880-957D-E2539DA145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014" y="2368364"/>
              <a:ext cx="2092848" cy="4171745"/>
            </a:xfrm>
            <a:prstGeom prst="rect">
              <a:avLst/>
            </a:prstGeom>
          </p:spPr>
        </p:pic>
        <p:pic>
          <p:nvPicPr>
            <p:cNvPr id="10" name="Picture 9">
              <a:extLst>
                <a:ext uri="{FF2B5EF4-FFF2-40B4-BE49-F238E27FC236}">
                  <a16:creationId xmlns:a16="http://schemas.microsoft.com/office/drawing/2014/main" id="{6E941535-685A-4C44-8A87-5F331F8B5AD1}"/>
                </a:ext>
              </a:extLst>
            </p:cNvPr>
            <p:cNvPicPr>
              <a:picLocks noChangeAspect="1"/>
            </p:cNvPicPr>
            <p:nvPr/>
          </p:nvPicPr>
          <p:blipFill>
            <a:blip r:embed="rId8"/>
            <a:stretch>
              <a:fillRect/>
            </a:stretch>
          </p:blipFill>
          <p:spPr>
            <a:xfrm>
              <a:off x="986827" y="2498700"/>
              <a:ext cx="447675" cy="457200"/>
            </a:xfrm>
            <a:prstGeom prst="rect">
              <a:avLst/>
            </a:prstGeom>
            <a:effectLst>
              <a:softEdge rad="50800"/>
            </a:effectLst>
          </p:spPr>
        </p:pic>
      </p:grpSp>
      <p:grpSp>
        <p:nvGrpSpPr>
          <p:cNvPr id="36" name="Group 35">
            <a:extLst>
              <a:ext uri="{FF2B5EF4-FFF2-40B4-BE49-F238E27FC236}">
                <a16:creationId xmlns:a16="http://schemas.microsoft.com/office/drawing/2014/main" id="{6A2BE9F2-4AD0-409B-BD37-B0596AA92954}"/>
              </a:ext>
            </a:extLst>
          </p:cNvPr>
          <p:cNvGrpSpPr/>
          <p:nvPr/>
        </p:nvGrpSpPr>
        <p:grpSpPr>
          <a:xfrm>
            <a:off x="191505" y="2347367"/>
            <a:ext cx="2092848" cy="4171745"/>
            <a:chOff x="165014" y="2368364"/>
            <a:chExt cx="2092848" cy="4171745"/>
          </a:xfrm>
        </p:grpSpPr>
        <p:pic>
          <p:nvPicPr>
            <p:cNvPr id="37" name="Picture 36">
              <a:extLst>
                <a:ext uri="{FF2B5EF4-FFF2-40B4-BE49-F238E27FC236}">
                  <a16:creationId xmlns:a16="http://schemas.microsoft.com/office/drawing/2014/main" id="{D1FA0AF0-F401-408A-8E9B-E7C0BD0EBD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014" y="2368364"/>
              <a:ext cx="2092848" cy="4171745"/>
            </a:xfrm>
            <a:prstGeom prst="rect">
              <a:avLst/>
            </a:prstGeom>
          </p:spPr>
        </p:pic>
        <p:pic>
          <p:nvPicPr>
            <p:cNvPr id="38" name="Picture 37">
              <a:extLst>
                <a:ext uri="{FF2B5EF4-FFF2-40B4-BE49-F238E27FC236}">
                  <a16:creationId xmlns:a16="http://schemas.microsoft.com/office/drawing/2014/main" id="{B81CDED8-6A9E-439D-BD88-36B9C1B197F5}"/>
                </a:ext>
              </a:extLst>
            </p:cNvPr>
            <p:cNvPicPr>
              <a:picLocks noChangeAspect="1"/>
            </p:cNvPicPr>
            <p:nvPr/>
          </p:nvPicPr>
          <p:blipFill>
            <a:blip r:embed="rId8"/>
            <a:stretch>
              <a:fillRect/>
            </a:stretch>
          </p:blipFill>
          <p:spPr>
            <a:xfrm>
              <a:off x="986827" y="2498700"/>
              <a:ext cx="447675" cy="457200"/>
            </a:xfrm>
            <a:prstGeom prst="rect">
              <a:avLst/>
            </a:prstGeom>
            <a:effectLst>
              <a:softEdge rad="50800"/>
            </a:effectLst>
          </p:spPr>
        </p:pic>
      </p:grpSp>
    </p:spTree>
    <p:extLst>
      <p:ext uri="{BB962C8B-B14F-4D97-AF65-F5344CB8AC3E}">
        <p14:creationId xmlns:p14="http://schemas.microsoft.com/office/powerpoint/2010/main" val="30704389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87B90-6D0E-4872-93D2-C771D3AC8E32}"/>
              </a:ext>
            </a:extLst>
          </p:cNvPr>
          <p:cNvSpPr>
            <a:spLocks noGrp="1"/>
          </p:cNvSpPr>
          <p:nvPr>
            <p:ph type="title"/>
          </p:nvPr>
        </p:nvSpPr>
        <p:spPr>
          <a:xfrm>
            <a:off x="665824" y="698396"/>
            <a:ext cx="9227983" cy="706964"/>
          </a:xfrm>
        </p:spPr>
        <p:txBody>
          <a:bodyPr/>
          <a:lstStyle/>
          <a:p>
            <a:r>
              <a:rPr lang="en-US" dirty="0"/>
              <a:t>So we went looking for data…</a:t>
            </a:r>
          </a:p>
        </p:txBody>
      </p:sp>
      <p:pic>
        <p:nvPicPr>
          <p:cNvPr id="23" name="Picture 22">
            <a:extLst>
              <a:ext uri="{FF2B5EF4-FFF2-40B4-BE49-F238E27FC236}">
                <a16:creationId xmlns:a16="http://schemas.microsoft.com/office/drawing/2014/main" id="{ABE97AA4-4B38-4BC4-9F3C-E2CABBD34599}"/>
              </a:ext>
            </a:extLst>
          </p:cNvPr>
          <p:cNvPicPr>
            <a:picLocks noChangeAspect="1"/>
          </p:cNvPicPr>
          <p:nvPr/>
        </p:nvPicPr>
        <p:blipFill>
          <a:blip r:embed="rId2"/>
          <a:stretch>
            <a:fillRect/>
          </a:stretch>
        </p:blipFill>
        <p:spPr>
          <a:xfrm>
            <a:off x="1" y="3855550"/>
            <a:ext cx="8345010" cy="3086100"/>
          </a:xfrm>
          <a:prstGeom prst="rect">
            <a:avLst/>
          </a:prstGeom>
        </p:spPr>
      </p:pic>
      <p:pic>
        <p:nvPicPr>
          <p:cNvPr id="34" name="Picture 33">
            <a:extLst>
              <a:ext uri="{FF2B5EF4-FFF2-40B4-BE49-F238E27FC236}">
                <a16:creationId xmlns:a16="http://schemas.microsoft.com/office/drawing/2014/main" id="{2152DAD5-3FF8-489B-91A9-91067C6554C7}"/>
              </a:ext>
            </a:extLst>
          </p:cNvPr>
          <p:cNvPicPr>
            <a:picLocks noChangeAspect="1"/>
          </p:cNvPicPr>
          <p:nvPr/>
        </p:nvPicPr>
        <p:blipFill>
          <a:blip r:embed="rId3"/>
          <a:stretch>
            <a:fillRect/>
          </a:stretch>
        </p:blipFill>
        <p:spPr>
          <a:xfrm>
            <a:off x="0" y="1817200"/>
            <a:ext cx="5566299" cy="2038350"/>
          </a:xfrm>
          <a:prstGeom prst="rect">
            <a:avLst/>
          </a:prstGeom>
        </p:spPr>
      </p:pic>
      <p:sp>
        <p:nvSpPr>
          <p:cNvPr id="36" name="TextBox 35">
            <a:extLst>
              <a:ext uri="{FF2B5EF4-FFF2-40B4-BE49-F238E27FC236}">
                <a16:creationId xmlns:a16="http://schemas.microsoft.com/office/drawing/2014/main" id="{C4B13B9D-078B-4950-9137-C368D9D0A885}"/>
              </a:ext>
            </a:extLst>
          </p:cNvPr>
          <p:cNvSpPr txBox="1"/>
          <p:nvPr/>
        </p:nvSpPr>
        <p:spPr>
          <a:xfrm>
            <a:off x="6140007" y="2648507"/>
            <a:ext cx="1499616" cy="707886"/>
          </a:xfrm>
          <a:prstGeom prst="rect">
            <a:avLst/>
          </a:prstGeom>
          <a:noFill/>
        </p:spPr>
        <p:txBody>
          <a:bodyPr wrap="square" rtlCol="0">
            <a:spAutoFit/>
          </a:bodyPr>
          <a:lstStyle/>
          <a:p>
            <a:pPr algn="ctr"/>
            <a:r>
              <a:rPr lang="en-US" sz="2000" dirty="0">
                <a:solidFill>
                  <a:schemeClr val="accent6">
                    <a:lumMod val="50000"/>
                  </a:schemeClr>
                </a:solidFill>
              </a:rPr>
              <a:t>We found 2 APIs</a:t>
            </a:r>
          </a:p>
        </p:txBody>
      </p:sp>
      <p:cxnSp>
        <p:nvCxnSpPr>
          <p:cNvPr id="38" name="Straight Arrow Connector 37">
            <a:extLst>
              <a:ext uri="{FF2B5EF4-FFF2-40B4-BE49-F238E27FC236}">
                <a16:creationId xmlns:a16="http://schemas.microsoft.com/office/drawing/2014/main" id="{2A2FA15F-60D0-41E9-8D66-6348EB303D62}"/>
              </a:ext>
            </a:extLst>
          </p:cNvPr>
          <p:cNvCxnSpPr>
            <a:cxnSpLocks/>
            <a:stCxn id="36" idx="1"/>
          </p:cNvCxnSpPr>
          <p:nvPr/>
        </p:nvCxnSpPr>
        <p:spPr>
          <a:xfrm flipH="1" flipV="1">
            <a:off x="4792219" y="2830740"/>
            <a:ext cx="1347788" cy="171710"/>
          </a:xfrm>
          <a:prstGeom prst="straightConnector1">
            <a:avLst/>
          </a:prstGeom>
          <a:ln w="85725">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00DC6562-11C3-42A3-A4CE-B1F99EDDAE79}"/>
              </a:ext>
            </a:extLst>
          </p:cNvPr>
          <p:cNvCxnSpPr>
            <a:cxnSpLocks/>
          </p:cNvCxnSpPr>
          <p:nvPr/>
        </p:nvCxnSpPr>
        <p:spPr>
          <a:xfrm flipH="1">
            <a:off x="5753387" y="3356393"/>
            <a:ext cx="1100424" cy="1071436"/>
          </a:xfrm>
          <a:prstGeom prst="straightConnector1">
            <a:avLst/>
          </a:prstGeom>
          <a:ln w="85725">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89E32F3-4791-4A56-B7FC-BC4008E9CCB0}"/>
              </a:ext>
            </a:extLst>
          </p:cNvPr>
          <p:cNvSpPr txBox="1"/>
          <p:nvPr/>
        </p:nvSpPr>
        <p:spPr>
          <a:xfrm>
            <a:off x="7441591" y="2254875"/>
            <a:ext cx="4569896" cy="1323439"/>
          </a:xfrm>
          <a:prstGeom prst="rect">
            <a:avLst/>
          </a:prstGeom>
          <a:noFill/>
        </p:spPr>
        <p:txBody>
          <a:bodyPr wrap="square" rtlCol="0">
            <a:spAutoFit/>
          </a:bodyPr>
          <a:lstStyle/>
          <a:p>
            <a:pPr algn="ctr">
              <a:spcBef>
                <a:spcPts val="1200"/>
              </a:spcBef>
            </a:pPr>
            <a:r>
              <a:rPr lang="en-US" sz="2000" b="1" dirty="0">
                <a:solidFill>
                  <a:schemeClr val="accent6">
                    <a:lumMod val="50000"/>
                  </a:schemeClr>
                </a:solidFill>
              </a:rPr>
              <a:t>Bechdel API: </a:t>
            </a:r>
            <a:r>
              <a:rPr lang="en-US" sz="2000" dirty="0">
                <a:solidFill>
                  <a:schemeClr val="accent6">
                    <a:lumMod val="50000"/>
                  </a:schemeClr>
                </a:solidFill>
              </a:rPr>
              <a:t>Users provide information about how many of the 3 tests a movie passes and give the movie a rating of 0 to 3 based on their assessment.</a:t>
            </a:r>
          </a:p>
        </p:txBody>
      </p:sp>
      <p:sp>
        <p:nvSpPr>
          <p:cNvPr id="3" name="TextBox 2">
            <a:extLst>
              <a:ext uri="{FF2B5EF4-FFF2-40B4-BE49-F238E27FC236}">
                <a16:creationId xmlns:a16="http://schemas.microsoft.com/office/drawing/2014/main" id="{7E67150F-E90A-48D6-BF5A-316006F2E949}"/>
              </a:ext>
            </a:extLst>
          </p:cNvPr>
          <p:cNvSpPr txBox="1"/>
          <p:nvPr/>
        </p:nvSpPr>
        <p:spPr>
          <a:xfrm>
            <a:off x="8439935" y="4427829"/>
            <a:ext cx="3509408" cy="1754326"/>
          </a:xfrm>
          <a:prstGeom prst="rect">
            <a:avLst/>
          </a:prstGeom>
          <a:noFill/>
        </p:spPr>
        <p:txBody>
          <a:bodyPr wrap="square" rtlCol="0">
            <a:spAutoFit/>
          </a:bodyPr>
          <a:lstStyle/>
          <a:p>
            <a:pPr algn="ctr">
              <a:spcBef>
                <a:spcPts val="1200"/>
              </a:spcBef>
            </a:pPr>
            <a:r>
              <a:rPr lang="en-US" b="1" dirty="0" err="1">
                <a:solidFill>
                  <a:schemeClr val="accent6">
                    <a:lumMod val="50000"/>
                  </a:schemeClr>
                </a:solidFill>
              </a:rPr>
              <a:t>OMDb</a:t>
            </a:r>
            <a:r>
              <a:rPr lang="en-US" b="1" dirty="0">
                <a:solidFill>
                  <a:schemeClr val="accent6">
                    <a:lumMod val="50000"/>
                  </a:schemeClr>
                </a:solidFill>
              </a:rPr>
              <a:t> API: </a:t>
            </a:r>
            <a:r>
              <a:rPr lang="en-US" dirty="0">
                <a:solidFill>
                  <a:schemeClr val="accent6">
                    <a:lumMod val="50000"/>
                  </a:schemeClr>
                </a:solidFill>
              </a:rPr>
              <a:t>Provides a variety of information about movies.  For example: popularity rating, actresses and actors, genre, director, language, plot description, etc.</a:t>
            </a:r>
          </a:p>
        </p:txBody>
      </p:sp>
    </p:spTree>
    <p:extLst>
      <p:ext uri="{BB962C8B-B14F-4D97-AF65-F5344CB8AC3E}">
        <p14:creationId xmlns:p14="http://schemas.microsoft.com/office/powerpoint/2010/main" val="2009846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87B90-6D0E-4872-93D2-C771D3AC8E32}"/>
              </a:ext>
            </a:extLst>
          </p:cNvPr>
          <p:cNvSpPr>
            <a:spLocks noGrp="1"/>
          </p:cNvSpPr>
          <p:nvPr>
            <p:ph type="title"/>
          </p:nvPr>
        </p:nvSpPr>
        <p:spPr>
          <a:xfrm>
            <a:off x="665824" y="698396"/>
            <a:ext cx="9227983" cy="706964"/>
          </a:xfrm>
        </p:spPr>
        <p:txBody>
          <a:bodyPr/>
          <a:lstStyle/>
          <a:p>
            <a:r>
              <a:rPr lang="en-US" dirty="0"/>
              <a:t>We cleaned our data…</a:t>
            </a:r>
          </a:p>
        </p:txBody>
      </p:sp>
      <p:pic>
        <p:nvPicPr>
          <p:cNvPr id="1026" name="Picture 2" descr="https://static.tvtropes.org/pmwiki/pub/images/bechamel_test_3843.png">
            <a:extLst>
              <a:ext uri="{FF2B5EF4-FFF2-40B4-BE49-F238E27FC236}">
                <a16:creationId xmlns:a16="http://schemas.microsoft.com/office/drawing/2014/main" id="{895673EE-A8EB-475B-9933-5A3BA3253D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9626" y="1827689"/>
            <a:ext cx="2394138" cy="474178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EBCFC6AF-A186-4C15-B28D-54F0ACF918A4}"/>
              </a:ext>
            </a:extLst>
          </p:cNvPr>
          <p:cNvPicPr>
            <a:picLocks noChangeAspect="1"/>
          </p:cNvPicPr>
          <p:nvPr/>
        </p:nvPicPr>
        <p:blipFill>
          <a:blip r:embed="rId3"/>
          <a:stretch>
            <a:fillRect/>
          </a:stretch>
        </p:blipFill>
        <p:spPr>
          <a:xfrm>
            <a:off x="2466115" y="4923944"/>
            <a:ext cx="2589139" cy="1871667"/>
          </a:xfrm>
          <a:prstGeom prst="rect">
            <a:avLst/>
          </a:prstGeom>
        </p:spPr>
      </p:pic>
      <p:sp>
        <p:nvSpPr>
          <p:cNvPr id="9" name="TextBox 8">
            <a:extLst>
              <a:ext uri="{FF2B5EF4-FFF2-40B4-BE49-F238E27FC236}">
                <a16:creationId xmlns:a16="http://schemas.microsoft.com/office/drawing/2014/main" id="{18B370B3-E694-4764-A1B2-D2563E8B7C80}"/>
              </a:ext>
            </a:extLst>
          </p:cNvPr>
          <p:cNvSpPr txBox="1"/>
          <p:nvPr/>
        </p:nvSpPr>
        <p:spPr>
          <a:xfrm>
            <a:off x="2863764" y="2451040"/>
            <a:ext cx="9147723" cy="2246769"/>
          </a:xfrm>
          <a:prstGeom prst="rect">
            <a:avLst/>
          </a:prstGeom>
          <a:noFill/>
        </p:spPr>
        <p:txBody>
          <a:bodyPr wrap="square" rtlCol="0">
            <a:spAutoFit/>
          </a:bodyPr>
          <a:lstStyle/>
          <a:p>
            <a:pPr marL="457200" indent="-457200">
              <a:spcBef>
                <a:spcPts val="1200"/>
              </a:spcBef>
              <a:buFont typeface="+mj-lt"/>
              <a:buAutoNum type="arabicPeriod"/>
            </a:pPr>
            <a:r>
              <a:rPr lang="en-US" sz="2000" dirty="0">
                <a:solidFill>
                  <a:schemeClr val="accent6">
                    <a:lumMod val="50000"/>
                  </a:schemeClr>
                </a:solidFill>
              </a:rPr>
              <a:t>We merged that data from </a:t>
            </a:r>
            <a:r>
              <a:rPr lang="en-US" sz="2000" dirty="0" err="1">
                <a:solidFill>
                  <a:schemeClr val="accent6">
                    <a:lumMod val="50000"/>
                  </a:schemeClr>
                </a:solidFill>
              </a:rPr>
              <a:t>OMDb</a:t>
            </a:r>
            <a:r>
              <a:rPr lang="en-US" sz="2000" dirty="0">
                <a:solidFill>
                  <a:schemeClr val="accent6">
                    <a:lumMod val="50000"/>
                  </a:schemeClr>
                </a:solidFill>
              </a:rPr>
              <a:t> and Bechdel based on IMDb ID</a:t>
            </a:r>
          </a:p>
          <a:p>
            <a:pPr marL="457200" indent="-457200">
              <a:spcBef>
                <a:spcPts val="1200"/>
              </a:spcBef>
              <a:buFont typeface="+mj-lt"/>
              <a:buAutoNum type="arabicPeriod"/>
            </a:pPr>
            <a:r>
              <a:rPr lang="en-US" sz="2000" dirty="0">
                <a:solidFill>
                  <a:schemeClr val="accent6">
                    <a:lumMod val="50000"/>
                  </a:schemeClr>
                </a:solidFill>
              </a:rPr>
              <a:t>We reviewed the data to identify errors, inconsistencies, or other issues</a:t>
            </a:r>
          </a:p>
          <a:p>
            <a:pPr marL="457200" indent="-457200">
              <a:spcBef>
                <a:spcPts val="1200"/>
              </a:spcBef>
              <a:buFont typeface="+mj-lt"/>
              <a:buAutoNum type="arabicPeriod"/>
            </a:pPr>
            <a:r>
              <a:rPr lang="en-US" sz="2000" dirty="0">
                <a:solidFill>
                  <a:schemeClr val="accent6">
                    <a:lumMod val="50000"/>
                  </a:schemeClr>
                </a:solidFill>
              </a:rPr>
              <a:t>We removed data that was not related to movies</a:t>
            </a:r>
          </a:p>
          <a:p>
            <a:pPr marL="457200" indent="-457200">
              <a:spcBef>
                <a:spcPts val="1200"/>
              </a:spcBef>
              <a:buFont typeface="+mj-lt"/>
              <a:buAutoNum type="arabicPeriod"/>
            </a:pPr>
            <a:r>
              <a:rPr lang="en-US" sz="2000" dirty="0">
                <a:solidFill>
                  <a:schemeClr val="accent6">
                    <a:lumMod val="50000"/>
                  </a:schemeClr>
                </a:solidFill>
              </a:rPr>
              <a:t>We removed rows and columns with significantly incomplete data</a:t>
            </a:r>
          </a:p>
          <a:p>
            <a:pPr marL="457200" indent="-457200">
              <a:spcBef>
                <a:spcPts val="1200"/>
              </a:spcBef>
              <a:buFont typeface="+mj-lt"/>
              <a:buAutoNum type="arabicPeriod"/>
            </a:pPr>
            <a:r>
              <a:rPr lang="en-US" sz="2000" dirty="0">
                <a:solidFill>
                  <a:schemeClr val="accent6">
                    <a:lumMod val="50000"/>
                  </a:schemeClr>
                </a:solidFill>
              </a:rPr>
              <a:t>We converted html symbols to UTF-8 text</a:t>
            </a:r>
          </a:p>
        </p:txBody>
      </p:sp>
    </p:spTree>
    <p:extLst>
      <p:ext uri="{BB962C8B-B14F-4D97-AF65-F5344CB8AC3E}">
        <p14:creationId xmlns:p14="http://schemas.microsoft.com/office/powerpoint/2010/main" val="1498844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4F6CD4E5-7A1C-4ED8-9C23-9DF52E8D0F6B}"/>
              </a:ext>
            </a:extLst>
          </p:cNvPr>
          <p:cNvPicPr>
            <a:picLocks noChangeAspect="1"/>
          </p:cNvPicPr>
          <p:nvPr/>
        </p:nvPicPr>
        <p:blipFill>
          <a:blip r:embed="rId2"/>
          <a:stretch>
            <a:fillRect/>
          </a:stretch>
        </p:blipFill>
        <p:spPr>
          <a:xfrm>
            <a:off x="10633" y="1714500"/>
            <a:ext cx="3086100" cy="5143500"/>
          </a:xfrm>
          <a:prstGeom prst="rect">
            <a:avLst/>
          </a:prstGeom>
        </p:spPr>
      </p:pic>
      <p:sp>
        <p:nvSpPr>
          <p:cNvPr id="2" name="Title 1">
            <a:extLst>
              <a:ext uri="{FF2B5EF4-FFF2-40B4-BE49-F238E27FC236}">
                <a16:creationId xmlns:a16="http://schemas.microsoft.com/office/drawing/2014/main" id="{E6C87B90-6D0E-4872-93D2-C771D3AC8E32}"/>
              </a:ext>
            </a:extLst>
          </p:cNvPr>
          <p:cNvSpPr>
            <a:spLocks noGrp="1"/>
          </p:cNvSpPr>
          <p:nvPr>
            <p:ph type="title"/>
          </p:nvPr>
        </p:nvSpPr>
        <p:spPr>
          <a:xfrm>
            <a:off x="665824" y="698396"/>
            <a:ext cx="9227983" cy="706964"/>
          </a:xfrm>
        </p:spPr>
        <p:txBody>
          <a:bodyPr/>
          <a:lstStyle/>
          <a:p>
            <a:r>
              <a:rPr lang="en-US" dirty="0"/>
              <a:t>And fueled up for some quality coding!</a:t>
            </a:r>
          </a:p>
        </p:txBody>
      </p:sp>
      <p:grpSp>
        <p:nvGrpSpPr>
          <p:cNvPr id="28" name="Group 27">
            <a:extLst>
              <a:ext uri="{FF2B5EF4-FFF2-40B4-BE49-F238E27FC236}">
                <a16:creationId xmlns:a16="http://schemas.microsoft.com/office/drawing/2014/main" id="{8E07C58B-0FE7-429B-B8C5-90F34180CF29}"/>
              </a:ext>
            </a:extLst>
          </p:cNvPr>
          <p:cNvGrpSpPr/>
          <p:nvPr/>
        </p:nvGrpSpPr>
        <p:grpSpPr>
          <a:xfrm>
            <a:off x="2688037" y="2536558"/>
            <a:ext cx="2092848" cy="4171745"/>
            <a:chOff x="191505" y="2347367"/>
            <a:chExt cx="2092848" cy="4171745"/>
          </a:xfrm>
        </p:grpSpPr>
        <p:grpSp>
          <p:nvGrpSpPr>
            <p:cNvPr id="19" name="Group 18">
              <a:extLst>
                <a:ext uri="{FF2B5EF4-FFF2-40B4-BE49-F238E27FC236}">
                  <a16:creationId xmlns:a16="http://schemas.microsoft.com/office/drawing/2014/main" id="{A42F0A25-E799-44AD-A526-3A0A2DFBCDF0}"/>
                </a:ext>
              </a:extLst>
            </p:cNvPr>
            <p:cNvGrpSpPr/>
            <p:nvPr/>
          </p:nvGrpSpPr>
          <p:grpSpPr>
            <a:xfrm>
              <a:off x="191505" y="2347367"/>
              <a:ext cx="2092848" cy="4171745"/>
              <a:chOff x="165014" y="2368364"/>
              <a:chExt cx="2092848" cy="4171745"/>
            </a:xfrm>
          </p:grpSpPr>
          <p:pic>
            <p:nvPicPr>
              <p:cNvPr id="20" name="Picture 19">
                <a:extLst>
                  <a:ext uri="{FF2B5EF4-FFF2-40B4-BE49-F238E27FC236}">
                    <a16:creationId xmlns:a16="http://schemas.microsoft.com/office/drawing/2014/main" id="{BA213608-4480-41F3-BC23-92DFB8E6C9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014" y="2368364"/>
                <a:ext cx="2092848" cy="4171745"/>
              </a:xfrm>
              <a:prstGeom prst="rect">
                <a:avLst/>
              </a:prstGeom>
            </p:spPr>
          </p:pic>
          <p:pic>
            <p:nvPicPr>
              <p:cNvPr id="21" name="Picture 20">
                <a:extLst>
                  <a:ext uri="{FF2B5EF4-FFF2-40B4-BE49-F238E27FC236}">
                    <a16:creationId xmlns:a16="http://schemas.microsoft.com/office/drawing/2014/main" id="{8CD0D064-FE77-4349-8E2D-C2EEA670D239}"/>
                  </a:ext>
                </a:extLst>
              </p:cNvPr>
              <p:cNvPicPr>
                <a:picLocks noChangeAspect="1"/>
              </p:cNvPicPr>
              <p:nvPr/>
            </p:nvPicPr>
            <p:blipFill>
              <a:blip r:embed="rId4"/>
              <a:stretch>
                <a:fillRect/>
              </a:stretch>
            </p:blipFill>
            <p:spPr>
              <a:xfrm>
                <a:off x="986827" y="2498700"/>
                <a:ext cx="447675" cy="457200"/>
              </a:xfrm>
              <a:prstGeom prst="rect">
                <a:avLst/>
              </a:prstGeom>
              <a:effectLst>
                <a:softEdge rad="50800"/>
              </a:effectLst>
            </p:spPr>
          </p:pic>
        </p:grpSp>
        <p:pic>
          <p:nvPicPr>
            <p:cNvPr id="4" name="Picture 3">
              <a:extLst>
                <a:ext uri="{FF2B5EF4-FFF2-40B4-BE49-F238E27FC236}">
                  <a16:creationId xmlns:a16="http://schemas.microsoft.com/office/drawing/2014/main" id="{3247DBA0-86C1-4C92-A638-0DFD5DF5EB0C}"/>
                </a:ext>
              </a:extLst>
            </p:cNvPr>
            <p:cNvPicPr>
              <a:picLocks noChangeAspect="1"/>
            </p:cNvPicPr>
            <p:nvPr/>
          </p:nvPicPr>
          <p:blipFill>
            <a:blip r:embed="rId5"/>
            <a:stretch>
              <a:fillRect/>
            </a:stretch>
          </p:blipFill>
          <p:spPr>
            <a:xfrm>
              <a:off x="623431" y="3648399"/>
              <a:ext cx="1333500" cy="933450"/>
            </a:xfrm>
            <a:prstGeom prst="rect">
              <a:avLst/>
            </a:prstGeom>
          </p:spPr>
        </p:pic>
      </p:grpSp>
      <p:grpSp>
        <p:nvGrpSpPr>
          <p:cNvPr id="30" name="Group 29">
            <a:extLst>
              <a:ext uri="{FF2B5EF4-FFF2-40B4-BE49-F238E27FC236}">
                <a16:creationId xmlns:a16="http://schemas.microsoft.com/office/drawing/2014/main" id="{29685763-0C87-4164-A6EE-1097BAD72A66}"/>
              </a:ext>
            </a:extLst>
          </p:cNvPr>
          <p:cNvGrpSpPr/>
          <p:nvPr/>
        </p:nvGrpSpPr>
        <p:grpSpPr>
          <a:xfrm>
            <a:off x="6329020" y="2426160"/>
            <a:ext cx="2092848" cy="4171745"/>
            <a:chOff x="5148167" y="2436315"/>
            <a:chExt cx="2092848" cy="4171745"/>
          </a:xfrm>
        </p:grpSpPr>
        <p:grpSp>
          <p:nvGrpSpPr>
            <p:cNvPr id="13" name="Group 12">
              <a:extLst>
                <a:ext uri="{FF2B5EF4-FFF2-40B4-BE49-F238E27FC236}">
                  <a16:creationId xmlns:a16="http://schemas.microsoft.com/office/drawing/2014/main" id="{49B93ED5-6A8B-4A46-970B-0DA938FB60D9}"/>
                </a:ext>
              </a:extLst>
            </p:cNvPr>
            <p:cNvGrpSpPr/>
            <p:nvPr/>
          </p:nvGrpSpPr>
          <p:grpSpPr>
            <a:xfrm>
              <a:off x="5148167" y="2436315"/>
              <a:ext cx="2092848" cy="4171745"/>
              <a:chOff x="5416278" y="2457879"/>
              <a:chExt cx="2092848" cy="4171745"/>
            </a:xfrm>
          </p:grpSpPr>
          <p:pic>
            <p:nvPicPr>
              <p:cNvPr id="14" name="Picture 13">
                <a:extLst>
                  <a:ext uri="{FF2B5EF4-FFF2-40B4-BE49-F238E27FC236}">
                    <a16:creationId xmlns:a16="http://schemas.microsoft.com/office/drawing/2014/main" id="{E841A39A-F381-41F1-8D79-9AF744A8C3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6278" y="2457879"/>
                <a:ext cx="2092848" cy="4171745"/>
              </a:xfrm>
              <a:prstGeom prst="rect">
                <a:avLst/>
              </a:prstGeom>
            </p:spPr>
          </p:pic>
          <p:pic>
            <p:nvPicPr>
              <p:cNvPr id="15" name="Picture 14">
                <a:extLst>
                  <a:ext uri="{FF2B5EF4-FFF2-40B4-BE49-F238E27FC236}">
                    <a16:creationId xmlns:a16="http://schemas.microsoft.com/office/drawing/2014/main" id="{6D22302C-4626-4DA9-A03D-D08ECD86D4B1}"/>
                  </a:ext>
                </a:extLst>
              </p:cNvPr>
              <p:cNvPicPr>
                <a:picLocks noChangeAspect="1"/>
              </p:cNvPicPr>
              <p:nvPr/>
            </p:nvPicPr>
            <p:blipFill>
              <a:blip r:embed="rId6"/>
              <a:stretch>
                <a:fillRect/>
              </a:stretch>
            </p:blipFill>
            <p:spPr>
              <a:xfrm>
                <a:off x="6162345" y="2498700"/>
                <a:ext cx="600714" cy="563527"/>
              </a:xfrm>
              <a:prstGeom prst="rect">
                <a:avLst/>
              </a:prstGeom>
              <a:effectLst>
                <a:softEdge rad="88900"/>
              </a:effectLst>
            </p:spPr>
          </p:pic>
        </p:grpSp>
        <p:pic>
          <p:nvPicPr>
            <p:cNvPr id="5" name="Picture 4">
              <a:extLst>
                <a:ext uri="{FF2B5EF4-FFF2-40B4-BE49-F238E27FC236}">
                  <a16:creationId xmlns:a16="http://schemas.microsoft.com/office/drawing/2014/main" id="{ABA6B2FE-4B26-4893-AF06-C5198684B50A}"/>
                </a:ext>
              </a:extLst>
            </p:cNvPr>
            <p:cNvPicPr>
              <a:picLocks noChangeAspect="1"/>
            </p:cNvPicPr>
            <p:nvPr/>
          </p:nvPicPr>
          <p:blipFill>
            <a:blip r:embed="rId7"/>
            <a:stretch>
              <a:fillRect/>
            </a:stretch>
          </p:blipFill>
          <p:spPr>
            <a:xfrm>
              <a:off x="5518316" y="3817338"/>
              <a:ext cx="1352550" cy="904875"/>
            </a:xfrm>
            <a:prstGeom prst="rect">
              <a:avLst/>
            </a:prstGeom>
          </p:spPr>
        </p:pic>
      </p:grpSp>
      <p:grpSp>
        <p:nvGrpSpPr>
          <p:cNvPr id="29" name="Group 28">
            <a:extLst>
              <a:ext uri="{FF2B5EF4-FFF2-40B4-BE49-F238E27FC236}">
                <a16:creationId xmlns:a16="http://schemas.microsoft.com/office/drawing/2014/main" id="{64B12077-0527-4725-AFF4-A5C7FC50BD40}"/>
              </a:ext>
            </a:extLst>
          </p:cNvPr>
          <p:cNvGrpSpPr/>
          <p:nvPr/>
        </p:nvGrpSpPr>
        <p:grpSpPr>
          <a:xfrm>
            <a:off x="4667426" y="2429511"/>
            <a:ext cx="1748592" cy="4128619"/>
            <a:chOff x="2963008" y="2390493"/>
            <a:chExt cx="1748592" cy="4128619"/>
          </a:xfrm>
        </p:grpSpPr>
        <p:grpSp>
          <p:nvGrpSpPr>
            <p:cNvPr id="16" name="Group 15">
              <a:extLst>
                <a:ext uri="{FF2B5EF4-FFF2-40B4-BE49-F238E27FC236}">
                  <a16:creationId xmlns:a16="http://schemas.microsoft.com/office/drawing/2014/main" id="{64ADCC72-4F80-4BDE-89B8-CF68C6B27161}"/>
                </a:ext>
              </a:extLst>
            </p:cNvPr>
            <p:cNvGrpSpPr/>
            <p:nvPr/>
          </p:nvGrpSpPr>
          <p:grpSpPr>
            <a:xfrm>
              <a:off x="2963008" y="2390493"/>
              <a:ext cx="1748592" cy="4128619"/>
              <a:chOff x="2353166" y="2486187"/>
              <a:chExt cx="1748592" cy="4128619"/>
            </a:xfrm>
          </p:grpSpPr>
          <p:pic>
            <p:nvPicPr>
              <p:cNvPr id="17" name="Picture 16">
                <a:extLst>
                  <a:ext uri="{FF2B5EF4-FFF2-40B4-BE49-F238E27FC236}">
                    <a16:creationId xmlns:a16="http://schemas.microsoft.com/office/drawing/2014/main" id="{BAB607C6-3F2E-4334-B390-295FC6389FB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353166" y="2486187"/>
                <a:ext cx="1748592" cy="4128619"/>
              </a:xfrm>
              <a:prstGeom prst="rect">
                <a:avLst/>
              </a:prstGeom>
            </p:spPr>
          </p:pic>
          <p:pic>
            <p:nvPicPr>
              <p:cNvPr id="18" name="Picture 17">
                <a:extLst>
                  <a:ext uri="{FF2B5EF4-FFF2-40B4-BE49-F238E27FC236}">
                    <a16:creationId xmlns:a16="http://schemas.microsoft.com/office/drawing/2014/main" id="{77F4412D-A6EC-4F0B-A22B-9E9149D18727}"/>
                  </a:ext>
                </a:extLst>
              </p:cNvPr>
              <p:cNvPicPr>
                <a:picLocks noChangeAspect="1"/>
              </p:cNvPicPr>
              <p:nvPr/>
            </p:nvPicPr>
            <p:blipFill>
              <a:blip r:embed="rId9"/>
              <a:stretch>
                <a:fillRect/>
              </a:stretch>
            </p:blipFill>
            <p:spPr>
              <a:xfrm>
                <a:off x="2994099" y="2610171"/>
                <a:ext cx="466725" cy="457200"/>
              </a:xfrm>
              <a:prstGeom prst="rect">
                <a:avLst/>
              </a:prstGeom>
              <a:effectLst>
                <a:softEdge rad="76200"/>
              </a:effectLst>
            </p:spPr>
          </p:pic>
        </p:grpSp>
        <p:pic>
          <p:nvPicPr>
            <p:cNvPr id="22" name="Picture 21">
              <a:extLst>
                <a:ext uri="{FF2B5EF4-FFF2-40B4-BE49-F238E27FC236}">
                  <a16:creationId xmlns:a16="http://schemas.microsoft.com/office/drawing/2014/main" id="{FA9929DD-EB6D-48B1-A7F9-4A608A69B025}"/>
                </a:ext>
              </a:extLst>
            </p:cNvPr>
            <p:cNvPicPr>
              <a:picLocks noChangeAspect="1"/>
            </p:cNvPicPr>
            <p:nvPr/>
          </p:nvPicPr>
          <p:blipFill>
            <a:blip r:embed="rId10"/>
            <a:stretch>
              <a:fillRect/>
            </a:stretch>
          </p:blipFill>
          <p:spPr>
            <a:xfrm>
              <a:off x="3122928" y="3850675"/>
              <a:ext cx="1428750" cy="838200"/>
            </a:xfrm>
            <a:prstGeom prst="rect">
              <a:avLst/>
            </a:prstGeom>
          </p:spPr>
        </p:pic>
      </p:grpSp>
      <p:grpSp>
        <p:nvGrpSpPr>
          <p:cNvPr id="26" name="Group 25">
            <a:extLst>
              <a:ext uri="{FF2B5EF4-FFF2-40B4-BE49-F238E27FC236}">
                <a16:creationId xmlns:a16="http://schemas.microsoft.com/office/drawing/2014/main" id="{CAE62A78-E27B-42D9-973D-0066BCA287E7}"/>
              </a:ext>
            </a:extLst>
          </p:cNvPr>
          <p:cNvGrpSpPr/>
          <p:nvPr/>
        </p:nvGrpSpPr>
        <p:grpSpPr>
          <a:xfrm>
            <a:off x="10225488" y="2358095"/>
            <a:ext cx="1748592" cy="4128619"/>
            <a:chOff x="9893807" y="2457877"/>
            <a:chExt cx="1748592" cy="4128619"/>
          </a:xfrm>
        </p:grpSpPr>
        <p:grpSp>
          <p:nvGrpSpPr>
            <p:cNvPr id="6" name="Group 5">
              <a:extLst>
                <a:ext uri="{FF2B5EF4-FFF2-40B4-BE49-F238E27FC236}">
                  <a16:creationId xmlns:a16="http://schemas.microsoft.com/office/drawing/2014/main" id="{16A79372-6704-4600-8A91-078BB1A5FCB5}"/>
                </a:ext>
              </a:extLst>
            </p:cNvPr>
            <p:cNvGrpSpPr/>
            <p:nvPr/>
          </p:nvGrpSpPr>
          <p:grpSpPr>
            <a:xfrm>
              <a:off x="9893807" y="2457877"/>
              <a:ext cx="1748592" cy="4128619"/>
              <a:chOff x="10097230" y="2479441"/>
              <a:chExt cx="1748592" cy="4128619"/>
            </a:xfrm>
          </p:grpSpPr>
          <p:pic>
            <p:nvPicPr>
              <p:cNvPr id="7" name="Picture 6">
                <a:extLst>
                  <a:ext uri="{FF2B5EF4-FFF2-40B4-BE49-F238E27FC236}">
                    <a16:creationId xmlns:a16="http://schemas.microsoft.com/office/drawing/2014/main" id="{9B8EFC2E-8744-45F8-9453-45F83B62F77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097230" y="2479441"/>
                <a:ext cx="1748592" cy="4128619"/>
              </a:xfrm>
              <a:prstGeom prst="rect">
                <a:avLst/>
              </a:prstGeom>
            </p:spPr>
          </p:pic>
          <p:pic>
            <p:nvPicPr>
              <p:cNvPr id="9" name="Picture 8">
                <a:extLst>
                  <a:ext uri="{FF2B5EF4-FFF2-40B4-BE49-F238E27FC236}">
                    <a16:creationId xmlns:a16="http://schemas.microsoft.com/office/drawing/2014/main" id="{7B29850B-E6DD-4F23-9F62-8C5696876440}"/>
                  </a:ext>
                </a:extLst>
              </p:cNvPr>
              <p:cNvPicPr>
                <a:picLocks noChangeAspect="1"/>
              </p:cNvPicPr>
              <p:nvPr/>
            </p:nvPicPr>
            <p:blipFill>
              <a:blip r:embed="rId11"/>
              <a:stretch>
                <a:fillRect/>
              </a:stretch>
            </p:blipFill>
            <p:spPr>
              <a:xfrm>
                <a:off x="10697506" y="2573558"/>
                <a:ext cx="609426" cy="530426"/>
              </a:xfrm>
              <a:prstGeom prst="rect">
                <a:avLst/>
              </a:prstGeom>
              <a:effectLst>
                <a:softEdge rad="63500"/>
              </a:effectLst>
            </p:spPr>
          </p:pic>
        </p:grpSp>
        <p:pic>
          <p:nvPicPr>
            <p:cNvPr id="23" name="Picture 22">
              <a:extLst>
                <a:ext uri="{FF2B5EF4-FFF2-40B4-BE49-F238E27FC236}">
                  <a16:creationId xmlns:a16="http://schemas.microsoft.com/office/drawing/2014/main" id="{6E96C604-5F24-45B1-ADA2-E969F852246B}"/>
                </a:ext>
              </a:extLst>
            </p:cNvPr>
            <p:cNvPicPr>
              <a:picLocks noChangeAspect="1"/>
            </p:cNvPicPr>
            <p:nvPr/>
          </p:nvPicPr>
          <p:blipFill>
            <a:blip r:embed="rId12"/>
            <a:stretch>
              <a:fillRect/>
            </a:stretch>
          </p:blipFill>
          <p:spPr>
            <a:xfrm>
              <a:off x="10104829" y="3931638"/>
              <a:ext cx="1343025" cy="790575"/>
            </a:xfrm>
            <a:prstGeom prst="rect">
              <a:avLst/>
            </a:prstGeom>
          </p:spPr>
        </p:pic>
      </p:grpSp>
      <p:grpSp>
        <p:nvGrpSpPr>
          <p:cNvPr id="27" name="Group 26">
            <a:extLst>
              <a:ext uri="{FF2B5EF4-FFF2-40B4-BE49-F238E27FC236}">
                <a16:creationId xmlns:a16="http://schemas.microsoft.com/office/drawing/2014/main" id="{4A1DF914-5EDD-42FC-8CBC-22DAB0B16249}"/>
              </a:ext>
            </a:extLst>
          </p:cNvPr>
          <p:cNvGrpSpPr/>
          <p:nvPr/>
        </p:nvGrpSpPr>
        <p:grpSpPr>
          <a:xfrm>
            <a:off x="8256597" y="2477136"/>
            <a:ext cx="2092848" cy="4171745"/>
            <a:chOff x="7567815" y="2457877"/>
            <a:chExt cx="2092848" cy="4171745"/>
          </a:xfrm>
        </p:grpSpPr>
        <p:grpSp>
          <p:nvGrpSpPr>
            <p:cNvPr id="10" name="Group 9">
              <a:extLst>
                <a:ext uri="{FF2B5EF4-FFF2-40B4-BE49-F238E27FC236}">
                  <a16:creationId xmlns:a16="http://schemas.microsoft.com/office/drawing/2014/main" id="{BB1CBC5D-1857-47D3-B394-BAACEE6E551F}"/>
                </a:ext>
              </a:extLst>
            </p:cNvPr>
            <p:cNvGrpSpPr/>
            <p:nvPr/>
          </p:nvGrpSpPr>
          <p:grpSpPr>
            <a:xfrm>
              <a:off x="7567815" y="2457877"/>
              <a:ext cx="2092848" cy="4171745"/>
              <a:chOff x="7657396" y="2487049"/>
              <a:chExt cx="2092848" cy="4171745"/>
            </a:xfrm>
          </p:grpSpPr>
          <p:pic>
            <p:nvPicPr>
              <p:cNvPr id="11" name="Picture 10">
                <a:extLst>
                  <a:ext uri="{FF2B5EF4-FFF2-40B4-BE49-F238E27FC236}">
                    <a16:creationId xmlns:a16="http://schemas.microsoft.com/office/drawing/2014/main" id="{E054D6BD-08C9-42FB-A532-BCC7CD2787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57396" y="2487049"/>
                <a:ext cx="2092848" cy="4171745"/>
              </a:xfrm>
              <a:prstGeom prst="rect">
                <a:avLst/>
              </a:prstGeom>
            </p:spPr>
          </p:pic>
          <p:pic>
            <p:nvPicPr>
              <p:cNvPr id="12" name="Picture 11">
                <a:extLst>
                  <a:ext uri="{FF2B5EF4-FFF2-40B4-BE49-F238E27FC236}">
                    <a16:creationId xmlns:a16="http://schemas.microsoft.com/office/drawing/2014/main" id="{1F0790EB-F836-4CCF-A951-04ECBD601669}"/>
                  </a:ext>
                </a:extLst>
              </p:cNvPr>
              <p:cNvPicPr>
                <a:picLocks noChangeAspect="1"/>
              </p:cNvPicPr>
              <p:nvPr/>
            </p:nvPicPr>
            <p:blipFill>
              <a:blip r:embed="rId13"/>
              <a:stretch>
                <a:fillRect/>
              </a:stretch>
            </p:blipFill>
            <p:spPr>
              <a:xfrm>
                <a:off x="8460932" y="2600646"/>
                <a:ext cx="485775" cy="476250"/>
              </a:xfrm>
              <a:prstGeom prst="rect">
                <a:avLst/>
              </a:prstGeom>
              <a:effectLst>
                <a:softEdge rad="63500"/>
              </a:effectLst>
            </p:spPr>
          </p:pic>
        </p:grpSp>
        <p:pic>
          <p:nvPicPr>
            <p:cNvPr id="24" name="Picture 23">
              <a:extLst>
                <a:ext uri="{FF2B5EF4-FFF2-40B4-BE49-F238E27FC236}">
                  <a16:creationId xmlns:a16="http://schemas.microsoft.com/office/drawing/2014/main" id="{6E9600C5-FC3A-4D02-860A-CCA8125423F7}"/>
                </a:ext>
              </a:extLst>
            </p:cNvPr>
            <p:cNvPicPr>
              <a:picLocks noChangeAspect="1"/>
            </p:cNvPicPr>
            <p:nvPr/>
          </p:nvPicPr>
          <p:blipFill>
            <a:blip r:embed="rId14"/>
            <a:stretch>
              <a:fillRect/>
            </a:stretch>
          </p:blipFill>
          <p:spPr>
            <a:xfrm>
              <a:off x="7927631" y="3850675"/>
              <a:ext cx="1381125" cy="923925"/>
            </a:xfrm>
            <a:prstGeom prst="rect">
              <a:avLst/>
            </a:prstGeom>
          </p:spPr>
        </p:pic>
      </p:grpSp>
      <p:sp>
        <p:nvSpPr>
          <p:cNvPr id="3" name="TextBox 2">
            <a:extLst>
              <a:ext uri="{FF2B5EF4-FFF2-40B4-BE49-F238E27FC236}">
                <a16:creationId xmlns:a16="http://schemas.microsoft.com/office/drawing/2014/main" id="{A18D9132-41FC-4BE5-9AB2-EB3CC206FB0B}"/>
              </a:ext>
            </a:extLst>
          </p:cNvPr>
          <p:cNvSpPr txBox="1"/>
          <p:nvPr/>
        </p:nvSpPr>
        <p:spPr>
          <a:xfrm>
            <a:off x="-42145" y="6515289"/>
            <a:ext cx="1514475" cy="369332"/>
          </a:xfrm>
          <a:prstGeom prst="rect">
            <a:avLst/>
          </a:prstGeom>
          <a:noFill/>
        </p:spPr>
        <p:txBody>
          <a:bodyPr wrap="square" rtlCol="0">
            <a:spAutoFit/>
          </a:bodyPr>
          <a:lstStyle/>
          <a:p>
            <a:r>
              <a:rPr lang="en-US" dirty="0">
                <a:solidFill>
                  <a:schemeClr val="bg1"/>
                </a:solidFill>
              </a:rPr>
              <a:t>BY DEVIN</a:t>
            </a:r>
          </a:p>
        </p:txBody>
      </p:sp>
    </p:spTree>
    <p:extLst>
      <p:ext uri="{BB962C8B-B14F-4D97-AF65-F5344CB8AC3E}">
        <p14:creationId xmlns:p14="http://schemas.microsoft.com/office/powerpoint/2010/main" val="316467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93EC-1AEC-463E-A82B-1EA92F19E8C2}"/>
              </a:ext>
            </a:extLst>
          </p:cNvPr>
          <p:cNvSpPr>
            <a:spLocks noGrp="1"/>
          </p:cNvSpPr>
          <p:nvPr>
            <p:ph type="title"/>
          </p:nvPr>
        </p:nvSpPr>
        <p:spPr>
          <a:xfrm>
            <a:off x="621554" y="687918"/>
            <a:ext cx="8761413" cy="706964"/>
          </a:xfrm>
        </p:spPr>
        <p:txBody>
          <a:bodyPr/>
          <a:lstStyle/>
          <a:p>
            <a:r>
              <a:rPr lang="en-US" dirty="0"/>
              <a:t>What’s the breakdown by genre?</a:t>
            </a:r>
          </a:p>
        </p:txBody>
      </p:sp>
      <p:sp>
        <p:nvSpPr>
          <p:cNvPr id="3" name="Content Placeholder 2">
            <a:extLst>
              <a:ext uri="{FF2B5EF4-FFF2-40B4-BE49-F238E27FC236}">
                <a16:creationId xmlns:a16="http://schemas.microsoft.com/office/drawing/2014/main" id="{43474A91-6DC5-4EF3-9D06-68DBDBA0E27C}"/>
              </a:ext>
            </a:extLst>
          </p:cNvPr>
          <p:cNvSpPr>
            <a:spLocks noGrp="1"/>
          </p:cNvSpPr>
          <p:nvPr>
            <p:ph idx="1"/>
          </p:nvPr>
        </p:nvSpPr>
        <p:spPr>
          <a:xfrm>
            <a:off x="7334250" y="2603500"/>
            <a:ext cx="2646363" cy="3416300"/>
          </a:xfrm>
        </p:spPr>
        <p:txBody>
          <a:bodyPr/>
          <a:lstStyle/>
          <a:p>
            <a:r>
              <a:rPr lang="en-US" dirty="0"/>
              <a:t>Comedy, Drama, Romance, and Thriller have the most 3-rated movies.</a:t>
            </a:r>
          </a:p>
          <a:p>
            <a:r>
              <a:rPr lang="en-US" dirty="0"/>
              <a:t>These genres also have the most 2-rated movies</a:t>
            </a:r>
          </a:p>
        </p:txBody>
      </p:sp>
      <p:grpSp>
        <p:nvGrpSpPr>
          <p:cNvPr id="5" name="Group 4">
            <a:extLst>
              <a:ext uri="{FF2B5EF4-FFF2-40B4-BE49-F238E27FC236}">
                <a16:creationId xmlns:a16="http://schemas.microsoft.com/office/drawing/2014/main" id="{7786534C-D1BA-4908-8F55-2C3F671603E9}"/>
              </a:ext>
            </a:extLst>
          </p:cNvPr>
          <p:cNvGrpSpPr/>
          <p:nvPr/>
        </p:nvGrpSpPr>
        <p:grpSpPr>
          <a:xfrm>
            <a:off x="10099152" y="2097646"/>
            <a:ext cx="2092848" cy="4171745"/>
            <a:chOff x="165014" y="2368364"/>
            <a:chExt cx="2092848" cy="4171745"/>
          </a:xfrm>
        </p:grpSpPr>
        <p:pic>
          <p:nvPicPr>
            <p:cNvPr id="7" name="Picture 6">
              <a:extLst>
                <a:ext uri="{FF2B5EF4-FFF2-40B4-BE49-F238E27FC236}">
                  <a16:creationId xmlns:a16="http://schemas.microsoft.com/office/drawing/2014/main" id="{778A85D1-CF92-4E60-8C24-4C7C0776A9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014" y="2368364"/>
              <a:ext cx="2092848" cy="4171745"/>
            </a:xfrm>
            <a:prstGeom prst="rect">
              <a:avLst/>
            </a:prstGeom>
          </p:spPr>
        </p:pic>
        <p:pic>
          <p:nvPicPr>
            <p:cNvPr id="8" name="Picture 7">
              <a:extLst>
                <a:ext uri="{FF2B5EF4-FFF2-40B4-BE49-F238E27FC236}">
                  <a16:creationId xmlns:a16="http://schemas.microsoft.com/office/drawing/2014/main" id="{98758A9B-737A-4261-984D-338C52BAA14A}"/>
                </a:ext>
              </a:extLst>
            </p:cNvPr>
            <p:cNvPicPr>
              <a:picLocks noChangeAspect="1"/>
            </p:cNvPicPr>
            <p:nvPr/>
          </p:nvPicPr>
          <p:blipFill>
            <a:blip r:embed="rId3"/>
            <a:stretch>
              <a:fillRect/>
            </a:stretch>
          </p:blipFill>
          <p:spPr>
            <a:xfrm>
              <a:off x="986827" y="2498700"/>
              <a:ext cx="447675" cy="457200"/>
            </a:xfrm>
            <a:prstGeom prst="rect">
              <a:avLst/>
            </a:prstGeom>
            <a:effectLst>
              <a:softEdge rad="50800"/>
            </a:effectLst>
          </p:spPr>
        </p:pic>
      </p:grpSp>
      <p:pic>
        <p:nvPicPr>
          <p:cNvPr id="4" name="Picture 3">
            <a:extLst>
              <a:ext uri="{FF2B5EF4-FFF2-40B4-BE49-F238E27FC236}">
                <a16:creationId xmlns:a16="http://schemas.microsoft.com/office/drawing/2014/main" id="{D78266AB-5159-4D4D-AB44-5A5F85919ECF}"/>
              </a:ext>
            </a:extLst>
          </p:cNvPr>
          <p:cNvPicPr>
            <a:picLocks noChangeAspect="1"/>
          </p:cNvPicPr>
          <p:nvPr/>
        </p:nvPicPr>
        <p:blipFill>
          <a:blip r:embed="rId4"/>
          <a:stretch>
            <a:fillRect/>
          </a:stretch>
        </p:blipFill>
        <p:spPr>
          <a:xfrm>
            <a:off x="125459" y="1394882"/>
            <a:ext cx="6780165" cy="5442672"/>
          </a:xfrm>
          <a:prstGeom prst="rect">
            <a:avLst/>
          </a:prstGeom>
        </p:spPr>
      </p:pic>
    </p:spTree>
    <p:extLst>
      <p:ext uri="{BB962C8B-B14F-4D97-AF65-F5344CB8AC3E}">
        <p14:creationId xmlns:p14="http://schemas.microsoft.com/office/powerpoint/2010/main" val="1704050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7BF7259-CCBA-4158-95E4-890DCC4ED7D8}"/>
              </a:ext>
            </a:extLst>
          </p:cNvPr>
          <p:cNvGrpSpPr/>
          <p:nvPr/>
        </p:nvGrpSpPr>
        <p:grpSpPr>
          <a:xfrm>
            <a:off x="10162750" y="2247340"/>
            <a:ext cx="1748592" cy="4128619"/>
            <a:chOff x="2353166" y="2486187"/>
            <a:chExt cx="1748592" cy="4128619"/>
          </a:xfrm>
        </p:grpSpPr>
        <p:pic>
          <p:nvPicPr>
            <p:cNvPr id="13" name="Picture 12">
              <a:extLst>
                <a:ext uri="{FF2B5EF4-FFF2-40B4-BE49-F238E27FC236}">
                  <a16:creationId xmlns:a16="http://schemas.microsoft.com/office/drawing/2014/main" id="{ABA455DD-0C75-4581-95B0-D33A6F5869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3166" y="2486187"/>
              <a:ext cx="1748592" cy="4128619"/>
            </a:xfrm>
            <a:prstGeom prst="rect">
              <a:avLst/>
            </a:prstGeom>
          </p:spPr>
        </p:pic>
        <p:pic>
          <p:nvPicPr>
            <p:cNvPr id="14" name="Picture 13">
              <a:extLst>
                <a:ext uri="{FF2B5EF4-FFF2-40B4-BE49-F238E27FC236}">
                  <a16:creationId xmlns:a16="http://schemas.microsoft.com/office/drawing/2014/main" id="{F4B42914-99B8-46E6-B157-B13C8853C28E}"/>
                </a:ext>
              </a:extLst>
            </p:cNvPr>
            <p:cNvPicPr>
              <a:picLocks noChangeAspect="1"/>
            </p:cNvPicPr>
            <p:nvPr/>
          </p:nvPicPr>
          <p:blipFill>
            <a:blip r:embed="rId3"/>
            <a:stretch>
              <a:fillRect/>
            </a:stretch>
          </p:blipFill>
          <p:spPr>
            <a:xfrm>
              <a:off x="2994099" y="2610171"/>
              <a:ext cx="466725" cy="457200"/>
            </a:xfrm>
            <a:prstGeom prst="rect">
              <a:avLst/>
            </a:prstGeom>
            <a:effectLst>
              <a:softEdge rad="76200"/>
            </a:effectLst>
          </p:spPr>
        </p:pic>
      </p:grpSp>
      <p:sp>
        <p:nvSpPr>
          <p:cNvPr id="2" name="Title 1">
            <a:extLst>
              <a:ext uri="{FF2B5EF4-FFF2-40B4-BE49-F238E27FC236}">
                <a16:creationId xmlns:a16="http://schemas.microsoft.com/office/drawing/2014/main" id="{131293EC-1AEC-463E-A82B-1EA92F19E8C2}"/>
              </a:ext>
            </a:extLst>
          </p:cNvPr>
          <p:cNvSpPr>
            <a:spLocks noGrp="1"/>
          </p:cNvSpPr>
          <p:nvPr>
            <p:ph type="title"/>
          </p:nvPr>
        </p:nvSpPr>
        <p:spPr>
          <a:xfrm>
            <a:off x="679466" y="681521"/>
            <a:ext cx="8761413" cy="706964"/>
          </a:xfrm>
        </p:spPr>
        <p:txBody>
          <a:bodyPr/>
          <a:lstStyle/>
          <a:p>
            <a:r>
              <a:rPr lang="en-US" dirty="0"/>
              <a:t>Do average Bechdel scores vary by country?</a:t>
            </a:r>
          </a:p>
        </p:txBody>
      </p:sp>
      <p:sp>
        <p:nvSpPr>
          <p:cNvPr id="3" name="Content Placeholder 2">
            <a:extLst>
              <a:ext uri="{FF2B5EF4-FFF2-40B4-BE49-F238E27FC236}">
                <a16:creationId xmlns:a16="http://schemas.microsoft.com/office/drawing/2014/main" id="{43474A91-6DC5-4EF3-9D06-68DBDBA0E27C}"/>
              </a:ext>
            </a:extLst>
          </p:cNvPr>
          <p:cNvSpPr>
            <a:spLocks noGrp="1"/>
          </p:cNvSpPr>
          <p:nvPr>
            <p:ph idx="1"/>
          </p:nvPr>
        </p:nvSpPr>
        <p:spPr>
          <a:xfrm>
            <a:off x="6587231" y="2371324"/>
            <a:ext cx="4010113" cy="4128618"/>
          </a:xfrm>
        </p:spPr>
        <p:txBody>
          <a:bodyPr>
            <a:normAutofit fontScale="85000" lnSpcReduction="20000"/>
          </a:bodyPr>
          <a:lstStyle/>
          <a:p>
            <a:r>
              <a:rPr lang="en-US" sz="2400" dirty="0">
                <a:solidFill>
                  <a:schemeClr val="accent6">
                    <a:lumMod val="50000"/>
                  </a:schemeClr>
                </a:solidFill>
              </a:rPr>
              <a:t>Given the reputation that big budget Hollywood movies sometimes carry, we were curious to know if US produced movies would fare better or worse on the Bechdel Test…</a:t>
            </a:r>
          </a:p>
          <a:p>
            <a:r>
              <a:rPr lang="en-US" sz="2400" dirty="0">
                <a:solidFill>
                  <a:schemeClr val="accent6">
                    <a:lumMod val="50000"/>
                  </a:schemeClr>
                </a:solidFill>
              </a:rPr>
              <a:t>US ranked 10th in a group of 34 countries that had 10 or more movies in the IMDB/OMDB database in respect to mean Bechdel Score.</a:t>
            </a:r>
          </a:p>
          <a:p>
            <a:r>
              <a:rPr lang="en-US" sz="2400" dirty="0">
                <a:solidFill>
                  <a:schemeClr val="accent6">
                    <a:lumMod val="50000"/>
                  </a:schemeClr>
                </a:solidFill>
              </a:rPr>
              <a:t>US movie mean = 2.18 compared to the international average of 2.03..</a:t>
            </a:r>
          </a:p>
          <a:p>
            <a:endParaRPr lang="en-US" dirty="0"/>
          </a:p>
        </p:txBody>
      </p:sp>
      <p:pic>
        <p:nvPicPr>
          <p:cNvPr id="6" name="Picture 5">
            <a:extLst>
              <a:ext uri="{FF2B5EF4-FFF2-40B4-BE49-F238E27FC236}">
                <a16:creationId xmlns:a16="http://schemas.microsoft.com/office/drawing/2014/main" id="{93DA8DCE-B547-468A-AE1A-B9CB0A60B4A7}"/>
              </a:ext>
            </a:extLst>
          </p:cNvPr>
          <p:cNvPicPr>
            <a:picLocks noChangeAspect="1"/>
          </p:cNvPicPr>
          <p:nvPr/>
        </p:nvPicPr>
        <p:blipFill>
          <a:blip r:embed="rId4"/>
          <a:stretch>
            <a:fillRect/>
          </a:stretch>
        </p:blipFill>
        <p:spPr>
          <a:xfrm>
            <a:off x="-1" y="1847885"/>
            <a:ext cx="6587231" cy="4940423"/>
          </a:xfrm>
          <a:prstGeom prst="rect">
            <a:avLst/>
          </a:prstGeom>
        </p:spPr>
      </p:pic>
    </p:spTree>
    <p:extLst>
      <p:ext uri="{BB962C8B-B14F-4D97-AF65-F5344CB8AC3E}">
        <p14:creationId xmlns:p14="http://schemas.microsoft.com/office/powerpoint/2010/main" val="11991962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TM02900722[[fn=Ion Boardroom]]</Template>
  <TotalTime>3956</TotalTime>
  <Words>1040</Words>
  <Application>Microsoft Office PowerPoint</Application>
  <PresentationFormat>Widescreen</PresentationFormat>
  <Paragraphs>88</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Brush Script MT</vt:lpstr>
      <vt:lpstr>Calibri</vt:lpstr>
      <vt:lpstr>Wingdings 3</vt:lpstr>
      <vt:lpstr>Ion Boardroom</vt:lpstr>
      <vt:lpstr>PowerPoint Presentation</vt:lpstr>
      <vt:lpstr>What is the Bechdel Test?</vt:lpstr>
      <vt:lpstr>Sounds easy enough, right?</vt:lpstr>
      <vt:lpstr>Suddenly, we had a lot of questions…</vt:lpstr>
      <vt:lpstr>So we went looking for data…</vt:lpstr>
      <vt:lpstr>We cleaned our data…</vt:lpstr>
      <vt:lpstr>And fueled up for some quality coding!</vt:lpstr>
      <vt:lpstr>What’s the breakdown by genre?</vt:lpstr>
      <vt:lpstr>Do average Bechdel scores vary by country?</vt:lpstr>
      <vt:lpstr>How do high Bechdel-scored movies do in terms of audience popularity?</vt:lpstr>
      <vt:lpstr>How have Bechdel ratings changed over time?</vt:lpstr>
      <vt:lpstr>How have Bechdel ratings changed over time?</vt:lpstr>
      <vt:lpstr>How have Bechdel ratings changed over time by Genre?</vt:lpstr>
      <vt:lpstr>How have Bechdel ratings changed over time by Genre?</vt:lpstr>
      <vt:lpstr>How does the body of work break down?</vt:lpstr>
      <vt:lpstr>How does the body of work break down?</vt:lpstr>
      <vt:lpstr>What key words show up in the plot?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Bechdel Test</dc:title>
  <dc:creator>Stephanie Hartje</dc:creator>
  <cp:lastModifiedBy>Stephanie Hartje</cp:lastModifiedBy>
  <cp:revision>47</cp:revision>
  <dcterms:created xsi:type="dcterms:W3CDTF">2019-04-09T21:17:22Z</dcterms:created>
  <dcterms:modified xsi:type="dcterms:W3CDTF">2019-04-13T15:25:23Z</dcterms:modified>
</cp:coreProperties>
</file>

<file path=docProps/thumbnail.jpeg>
</file>